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5D50"/>
        </a:solidFill>
      </p:bgPr>
    </p:bg>
    <p:spTree>
      <p:nvGrpSpPr>
        <p:cNvPr id="1" name=""/>
        <p:cNvGrpSpPr/>
        <p:nvPr/>
      </p:nvGrpSpPr>
      <p:grpSpPr>
        <a:xfrm>
          <a:off x="0" y="0"/>
          <a:ext cx="0" cy="0"/>
          <a:chOff x="0" y="0"/>
          <a:chExt cx="0" cy="0"/>
        </a:xfrm>
      </p:grpSpPr>
      <p:sp>
        <p:nvSpPr>
          <p:cNvPr id="2" name="Text 0"/>
          <p:cNvSpPr/>
          <p:nvPr/>
        </p:nvSpPr>
        <p:spPr>
          <a:xfrm>
            <a:off x="731520" y="640080"/>
            <a:ext cx="8229600" cy="457200"/>
          </a:xfrm>
          <a:prstGeom prst="rect">
            <a:avLst/>
          </a:prstGeom>
          <a:noFill/>
          <a:ln/>
        </p:spPr>
        <p:txBody>
          <a:bodyPr wrap="square" lIns="25400" tIns="25400" rIns="25400" bIns="25400" rtlCol="0" anchor="t"/>
          <a:lstStyle/>
          <a:p>
            <a:pPr indent="0" marL="0">
              <a:buNone/>
            </a:pPr>
            <a:r>
              <a:rPr lang="en-US" sz="1400" b="1" dirty="0">
                <a:solidFill>
                  <a:srgbClr val="FFFFFF"/>
                </a:solidFill>
                <a:latin typeface="Arial" pitchFamily="34" charset="0"/>
                <a:ea typeface="Arial" pitchFamily="34" charset="-122"/>
                <a:cs typeface="Arial" pitchFamily="34" charset="-120"/>
              </a:rPr>
              <a:t>CANDID TABLE · ADVISORY BOARD</a:t>
            </a:r>
            <a:endParaRPr lang="en-US" sz="1400" dirty="0"/>
          </a:p>
        </p:txBody>
      </p:sp>
      <p:sp>
        <p:nvSpPr>
          <p:cNvPr id="3" name="Text 1"/>
          <p:cNvSpPr/>
          <p:nvPr/>
        </p:nvSpPr>
        <p:spPr>
          <a:xfrm>
            <a:off x="731520" y="2011680"/>
            <a:ext cx="10698480" cy="1280160"/>
          </a:xfrm>
          <a:prstGeom prst="rect">
            <a:avLst/>
          </a:prstGeom>
          <a:noFill/>
          <a:ln/>
        </p:spPr>
        <p:txBody>
          <a:bodyPr wrap="square" lIns="25400" tIns="25400" rIns="25400" bIns="25400" rtlCol="0" anchor="t">
            <a:normAutofit/>
          </a:bodyPr>
          <a:lstStyle/>
          <a:p>
            <a:pPr indent="0" marL="0">
              <a:buNone/>
            </a:pPr>
            <a:r>
              <a:rPr lang="en-US" sz="4800" b="1" dirty="0">
                <a:solidFill>
                  <a:srgbClr val="FFFFFF"/>
                </a:solidFill>
                <a:latin typeface="Arial" pitchFamily="34" charset="0"/>
                <a:ea typeface="Arial" pitchFamily="34" charset="-122"/>
                <a:cs typeface="Arial" pitchFamily="34" charset="-120"/>
              </a:rPr>
              <a:t>2026 board impact (sample)</a:t>
            </a:r>
            <a:endParaRPr lang="en-US" sz="4800" dirty="0"/>
          </a:p>
        </p:txBody>
      </p:sp>
      <p:sp>
        <p:nvSpPr>
          <p:cNvPr id="4" name="Text 2"/>
          <p:cNvSpPr/>
          <p:nvPr/>
        </p:nvSpPr>
        <p:spPr>
          <a:xfrm>
            <a:off x="731520" y="3383280"/>
            <a:ext cx="10698480" cy="640080"/>
          </a:xfrm>
          <a:prstGeom prst="rect">
            <a:avLst/>
          </a:prstGeom>
          <a:noFill/>
          <a:ln/>
        </p:spPr>
        <p:txBody>
          <a:bodyPr wrap="square" lIns="25400" tIns="25400" rIns="25400" bIns="25400" rtlCol="0" anchor="t"/>
          <a:lstStyle/>
          <a:p>
            <a:pPr indent="0" marL="0">
              <a:buNone/>
            </a:pPr>
            <a:r>
              <a:rPr lang="en-US" sz="2200" dirty="0">
                <a:solidFill>
                  <a:srgbClr val="FFFFFF"/>
                </a:solidFill>
                <a:latin typeface="Arial" pitchFamily="34" charset="0"/>
                <a:ea typeface="Arial" pitchFamily="34" charset="-122"/>
                <a:cs typeface="Arial" pitchFamily="34" charset="-120"/>
              </a:rPr>
              <a:t>Example Identity Customer Council (sample) · Jan 1, 2026 – Dec 31, 2026</a:t>
            </a:r>
            <a:endParaRPr lang="en-US" sz="2200" dirty="0"/>
          </a:p>
        </p:txBody>
      </p:sp>
      <p:sp>
        <p:nvSpPr>
          <p:cNvPr id="5" name="Text 3"/>
          <p:cNvSpPr/>
          <p:nvPr/>
        </p:nvSpPr>
        <p:spPr>
          <a:xfrm>
            <a:off x="731520" y="4206240"/>
            <a:ext cx="10698480" cy="640080"/>
          </a:xfrm>
          <a:prstGeom prst="rect">
            <a:avLst/>
          </a:prstGeom>
          <a:noFill/>
          <a:ln/>
        </p:spPr>
        <p:txBody>
          <a:bodyPr wrap="square" lIns="25400" tIns="25400" rIns="25400" bIns="25400" rtlCol="0" anchor="t"/>
          <a:lstStyle/>
          <a:p>
            <a:pPr indent="0" marL="0">
              <a:buNone/>
            </a:pPr>
            <a:r>
              <a:rPr lang="en-US" sz="1800" dirty="0">
                <a:solidFill>
                  <a:srgbClr val="FFFFFF"/>
                </a:solidFill>
                <a:latin typeface="Arial" pitchFamily="34" charset="0"/>
                <a:ea typeface="Arial" pitchFamily="34" charset="-122"/>
                <a:cs typeface="Arial" pitchFamily="34" charset="-120"/>
              </a:rPr>
              <a:t>What the board told you, and what you did about it.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6F4"/>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F5D50"/>
          </a:solidFill>
          <a:ln w="12700">
            <a:solidFill>
              <a:srgbClr val="2F5D50"/>
            </a:solidFill>
            <a:prstDash val="solid"/>
          </a:ln>
        </p:spPr>
      </p:sp>
      <p:sp>
        <p:nvSpPr>
          <p:cNvPr id="3" name="Text 1"/>
          <p:cNvSpPr/>
          <p:nvPr/>
        </p:nvSpPr>
        <p:spPr>
          <a:xfrm>
            <a:off x="640080" y="411480"/>
            <a:ext cx="10058400" cy="365760"/>
          </a:xfrm>
          <a:prstGeom prst="rect">
            <a:avLst/>
          </a:prstGeom>
          <a:noFill/>
          <a:ln/>
        </p:spPr>
        <p:txBody>
          <a:bodyPr wrap="square" lIns="25400" tIns="25400" rIns="25400" bIns="25400" rtlCol="0" anchor="t"/>
          <a:lstStyle/>
          <a:p>
            <a:pPr indent="0" marL="0">
              <a:buNone/>
            </a:pPr>
            <a:r>
              <a:rPr lang="en-US" sz="1200" b="1" dirty="0">
                <a:solidFill>
                  <a:srgbClr val="2F5D50"/>
                </a:solidFill>
                <a:latin typeface="Arial" pitchFamily="34" charset="0"/>
                <a:ea typeface="Arial" pitchFamily="34" charset="-122"/>
                <a:cs typeface="Arial" pitchFamily="34" charset="-120"/>
              </a:rPr>
              <a:t>BY THE NUMBERS</a:t>
            </a:r>
            <a:endParaRPr lang="en-US" sz="1200" dirty="0"/>
          </a:p>
        </p:txBody>
      </p:sp>
      <p:sp>
        <p:nvSpPr>
          <p:cNvPr id="4" name="Text 2"/>
          <p:cNvSpPr/>
          <p:nvPr/>
        </p:nvSpPr>
        <p:spPr>
          <a:xfrm>
            <a:off x="640080" y="731520"/>
            <a:ext cx="10881360" cy="822960"/>
          </a:xfrm>
          <a:prstGeom prst="rect">
            <a:avLst/>
          </a:prstGeom>
          <a:noFill/>
          <a:ln/>
        </p:spPr>
        <p:txBody>
          <a:bodyPr wrap="square" lIns="25400" tIns="25400" rIns="25400" bIns="25400" rtlCol="0" anchor="t"/>
          <a:lstStyle/>
          <a:p>
            <a:pPr indent="0" marL="0">
              <a:buNone/>
            </a:pPr>
            <a:r>
              <a:rPr lang="en-US" sz="3000" b="1" dirty="0">
                <a:solidFill>
                  <a:srgbClr val="1D2125"/>
                </a:solidFill>
                <a:latin typeface="Arial" pitchFamily="34" charset="0"/>
                <a:ea typeface="Arial" pitchFamily="34" charset="-122"/>
                <a:cs typeface="Arial" pitchFamily="34" charset="-120"/>
              </a:rPr>
              <a:t>The year in numbers</a:t>
            </a:r>
            <a:endParaRPr lang="en-US" sz="3000" dirty="0"/>
          </a:p>
        </p:txBody>
      </p:sp>
      <p:sp>
        <p:nvSpPr>
          <p:cNvPr id="5" name="Text 3"/>
          <p:cNvSpPr/>
          <p:nvPr/>
        </p:nvSpPr>
        <p:spPr>
          <a:xfrm>
            <a:off x="640080" y="6355080"/>
            <a:ext cx="7315200" cy="320040"/>
          </a:xfrm>
          <a:prstGeom prst="rect">
            <a:avLst/>
          </a:prstGeom>
          <a:noFill/>
          <a:ln/>
        </p:spPr>
        <p:txBody>
          <a:bodyPr wrap="square" lIns="25400" tIns="25400" rIns="25400" bIns="25400" rtlCol="0" anchor="t"/>
          <a:lstStyle/>
          <a:p>
            <a:pPr indent="0" marL="0">
              <a:buNone/>
            </a:pPr>
            <a:r>
              <a:rPr lang="en-US" sz="1000" dirty="0">
                <a:solidFill>
                  <a:srgbClr val="6B7177"/>
                </a:solidFill>
                <a:latin typeface="Arial" pitchFamily="34" charset="0"/>
                <a:ea typeface="Arial" pitchFamily="34" charset="-122"/>
                <a:cs typeface="Arial" pitchFamily="34" charset="-120"/>
              </a:rPr>
              <a:t>Example Identity Customer Council (sample) · 2026 board impact (sample)</a:t>
            </a:r>
            <a:endParaRPr lang="en-US" sz="1000" dirty="0"/>
          </a:p>
        </p:txBody>
      </p:sp>
      <p:sp>
        <p:nvSpPr>
          <p:cNvPr id="6" name="Text 4"/>
          <p:cNvSpPr/>
          <p:nvPr/>
        </p:nvSpPr>
        <p:spPr>
          <a:xfrm>
            <a:off x="7436815" y="6355080"/>
            <a:ext cx="4114800" cy="320040"/>
          </a:xfrm>
          <a:prstGeom prst="rect">
            <a:avLst/>
          </a:prstGeom>
          <a:noFill/>
          <a:ln/>
        </p:spPr>
        <p:txBody>
          <a:bodyPr wrap="square" lIns="25400" tIns="25400" rIns="25400" bIns="25400" rtlCol="0" anchor="t"/>
          <a:lstStyle/>
          <a:p>
            <a:pPr algn="r" indent="0" marL="0">
              <a:buNone/>
            </a:pPr>
            <a:r>
              <a:rPr lang="en-US" sz="1000" b="1" dirty="0">
                <a:solidFill>
                  <a:srgbClr val="6B7177"/>
                </a:solidFill>
                <a:latin typeface="Arial" pitchFamily="34" charset="0"/>
                <a:ea typeface="Arial" pitchFamily="34" charset="-122"/>
                <a:cs typeface="Arial" pitchFamily="34" charset="-120"/>
              </a:rPr>
              <a:t>Prepared by Candid Table</a:t>
            </a:r>
            <a:endParaRPr lang="en-US" sz="1000" dirty="0"/>
          </a:p>
        </p:txBody>
      </p:sp>
      <p:sp>
        <p:nvSpPr>
          <p:cNvPr id="7" name="Shape 5"/>
          <p:cNvSpPr/>
          <p:nvPr/>
        </p:nvSpPr>
        <p:spPr>
          <a:xfrm>
            <a:off x="640080" y="1737360"/>
            <a:ext cx="3474720" cy="1920240"/>
          </a:xfrm>
          <a:prstGeom prst="roundRect">
            <a:avLst>
              <a:gd name="adj" fmla="val 3810"/>
            </a:avLst>
          </a:prstGeom>
          <a:solidFill>
            <a:srgbClr val="FFFFFF"/>
          </a:solidFill>
          <a:ln w="12700">
            <a:solidFill>
              <a:srgbClr val="DDDDD8"/>
            </a:solidFill>
            <a:prstDash val="solid"/>
          </a:ln>
        </p:spPr>
      </p:sp>
      <p:sp>
        <p:nvSpPr>
          <p:cNvPr id="8" name="Text 6"/>
          <p:cNvSpPr/>
          <p:nvPr/>
        </p:nvSpPr>
        <p:spPr>
          <a:xfrm>
            <a:off x="914400" y="1920240"/>
            <a:ext cx="292608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5</a:t>
            </a:r>
            <a:endParaRPr lang="en-US" sz="4000" dirty="0"/>
          </a:p>
        </p:txBody>
      </p:sp>
      <p:sp>
        <p:nvSpPr>
          <p:cNvPr id="9" name="Text 7"/>
          <p:cNvSpPr/>
          <p:nvPr/>
        </p:nvSpPr>
        <p:spPr>
          <a:xfrm>
            <a:off x="914400" y="2697480"/>
            <a:ext cx="2926080" cy="411480"/>
          </a:xfrm>
          <a:prstGeom prst="rect">
            <a:avLst/>
          </a:prstGeom>
          <a:noFill/>
          <a:ln/>
        </p:spPr>
        <p:txBody>
          <a:bodyPr wrap="square" lIns="25400" tIns="25400" rIns="25400" bIns="25400" rtlCol="0" anchor="t"/>
          <a:lstStyle/>
          <a:p>
            <a:pPr indent="0" marL="0">
              <a:buNone/>
            </a:pPr>
            <a:r>
              <a:rPr lang="en-US" sz="1600" b="1" dirty="0">
                <a:solidFill>
                  <a:srgbClr val="1D2125"/>
                </a:solidFill>
                <a:latin typeface="Arial" pitchFamily="34" charset="0"/>
                <a:ea typeface="Arial" pitchFamily="34" charset="-122"/>
                <a:cs typeface="Arial" pitchFamily="34" charset="-120"/>
              </a:rPr>
              <a:t>sessions held</a:t>
            </a:r>
            <a:endParaRPr lang="en-US" sz="1600" dirty="0"/>
          </a:p>
        </p:txBody>
      </p:sp>
      <p:sp>
        <p:nvSpPr>
          <p:cNvPr id="10" name="Text 8"/>
          <p:cNvSpPr/>
          <p:nvPr/>
        </p:nvSpPr>
        <p:spPr>
          <a:xfrm>
            <a:off x="914400" y="3063240"/>
            <a:ext cx="2926080" cy="457200"/>
          </a:xfrm>
          <a:prstGeom prst="rect">
            <a:avLst/>
          </a:prstGeom>
          <a:noFill/>
          <a:ln/>
        </p:spPr>
        <p:txBody>
          <a:bodyPr wrap="square" lIns="25400" tIns="25400" rIns="25400" bIns="25400" rtlCol="0" anchor="t"/>
          <a:lstStyle/>
          <a:p>
            <a:pPr indent="0" marL="0">
              <a:buNone/>
            </a:pPr>
            <a:r>
              <a:rPr lang="en-US" sz="1200" dirty="0">
                <a:solidFill>
                  <a:srgbClr val="6B7177"/>
                </a:solidFill>
                <a:latin typeface="Arial" pitchFamily="34" charset="0"/>
                <a:ea typeface="Arial" pitchFamily="34" charset="-122"/>
                <a:cs typeface="Arial" pitchFamily="34" charset="-120"/>
              </a:rPr>
              <a:t>4 virtual, 1 in person</a:t>
            </a:r>
            <a:endParaRPr lang="en-US" sz="1200" dirty="0"/>
          </a:p>
        </p:txBody>
      </p:sp>
      <p:sp>
        <p:nvSpPr>
          <p:cNvPr id="11" name="Shape 9"/>
          <p:cNvSpPr/>
          <p:nvPr/>
        </p:nvSpPr>
        <p:spPr>
          <a:xfrm>
            <a:off x="4343400" y="1737360"/>
            <a:ext cx="3474720" cy="1920240"/>
          </a:xfrm>
          <a:prstGeom prst="roundRect">
            <a:avLst>
              <a:gd name="adj" fmla="val 3810"/>
            </a:avLst>
          </a:prstGeom>
          <a:solidFill>
            <a:srgbClr val="FFFFFF"/>
          </a:solidFill>
          <a:ln w="12700">
            <a:solidFill>
              <a:srgbClr val="DDDDD8"/>
            </a:solidFill>
            <a:prstDash val="solid"/>
          </a:ln>
        </p:spPr>
      </p:sp>
      <p:sp>
        <p:nvSpPr>
          <p:cNvPr id="12" name="Text 10"/>
          <p:cNvSpPr/>
          <p:nvPr/>
        </p:nvSpPr>
        <p:spPr>
          <a:xfrm>
            <a:off x="4617720" y="1920240"/>
            <a:ext cx="292608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18</a:t>
            </a:r>
            <a:endParaRPr lang="en-US" sz="4000" dirty="0"/>
          </a:p>
        </p:txBody>
      </p:sp>
      <p:sp>
        <p:nvSpPr>
          <p:cNvPr id="13" name="Text 11"/>
          <p:cNvSpPr/>
          <p:nvPr/>
        </p:nvSpPr>
        <p:spPr>
          <a:xfrm>
            <a:off x="4617720" y="2697480"/>
            <a:ext cx="2926080" cy="411480"/>
          </a:xfrm>
          <a:prstGeom prst="rect">
            <a:avLst/>
          </a:prstGeom>
          <a:noFill/>
          <a:ln/>
        </p:spPr>
        <p:txBody>
          <a:bodyPr wrap="square" lIns="25400" tIns="25400" rIns="25400" bIns="25400" rtlCol="0" anchor="t"/>
          <a:lstStyle/>
          <a:p>
            <a:pPr indent="0" marL="0">
              <a:buNone/>
            </a:pPr>
            <a:r>
              <a:rPr lang="en-US" sz="1600" b="1" dirty="0">
                <a:solidFill>
                  <a:srgbClr val="1D2125"/>
                </a:solidFill>
                <a:latin typeface="Arial" pitchFamily="34" charset="0"/>
                <a:ea typeface="Arial" pitchFamily="34" charset="-122"/>
                <a:cs typeface="Arial" pitchFamily="34" charset="-120"/>
              </a:rPr>
              <a:t>themes the board raised</a:t>
            </a:r>
            <a:endParaRPr lang="en-US" sz="1600" dirty="0"/>
          </a:p>
        </p:txBody>
      </p:sp>
      <p:sp>
        <p:nvSpPr>
          <p:cNvPr id="14" name="Text 12"/>
          <p:cNvSpPr/>
          <p:nvPr/>
        </p:nvSpPr>
        <p:spPr>
          <a:xfrm>
            <a:off x="4617720" y="3063240"/>
            <a:ext cx="2926080" cy="457200"/>
          </a:xfrm>
          <a:prstGeom prst="rect">
            <a:avLst/>
          </a:prstGeom>
          <a:noFill/>
          <a:ln/>
        </p:spPr>
        <p:txBody>
          <a:bodyPr wrap="square" lIns="25400" tIns="25400" rIns="25400" bIns="25400" rtlCol="0" anchor="t"/>
          <a:lstStyle/>
          <a:p>
            <a:pPr indent="0" marL="0">
              <a:buNone/>
            </a:pPr>
            <a:r>
              <a:rPr lang="en-US" sz="1200" dirty="0">
                <a:solidFill>
                  <a:srgbClr val="6B7177"/>
                </a:solidFill>
                <a:latin typeface="Arial" pitchFamily="34" charset="0"/>
                <a:ea typeface="Arial" pitchFamily="34" charset="-122"/>
                <a:cs typeface="Arial" pitchFamily="34" charset="-120"/>
              </a:rPr>
              <a:t>ranked by the members in the room</a:t>
            </a:r>
            <a:endParaRPr lang="en-US" sz="1200" dirty="0"/>
          </a:p>
        </p:txBody>
      </p:sp>
      <p:sp>
        <p:nvSpPr>
          <p:cNvPr id="15" name="Shape 13"/>
          <p:cNvSpPr/>
          <p:nvPr/>
        </p:nvSpPr>
        <p:spPr>
          <a:xfrm>
            <a:off x="8046720" y="1737360"/>
            <a:ext cx="3474720" cy="1920240"/>
          </a:xfrm>
          <a:prstGeom prst="roundRect">
            <a:avLst>
              <a:gd name="adj" fmla="val 3810"/>
            </a:avLst>
          </a:prstGeom>
          <a:solidFill>
            <a:srgbClr val="FFFFFF"/>
          </a:solidFill>
          <a:ln w="12700">
            <a:solidFill>
              <a:srgbClr val="DDDDD8"/>
            </a:solidFill>
            <a:prstDash val="solid"/>
          </a:ln>
        </p:spPr>
      </p:sp>
      <p:sp>
        <p:nvSpPr>
          <p:cNvPr id="16" name="Text 14"/>
          <p:cNvSpPr/>
          <p:nvPr/>
        </p:nvSpPr>
        <p:spPr>
          <a:xfrm>
            <a:off x="8321040" y="1920240"/>
            <a:ext cx="292608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11 of 18</a:t>
            </a:r>
            <a:endParaRPr lang="en-US" sz="4000" dirty="0"/>
          </a:p>
        </p:txBody>
      </p:sp>
      <p:sp>
        <p:nvSpPr>
          <p:cNvPr id="17" name="Text 15"/>
          <p:cNvSpPr/>
          <p:nvPr/>
        </p:nvSpPr>
        <p:spPr>
          <a:xfrm>
            <a:off x="8321040" y="2697480"/>
            <a:ext cx="2926080" cy="411480"/>
          </a:xfrm>
          <a:prstGeom prst="rect">
            <a:avLst/>
          </a:prstGeom>
          <a:noFill/>
          <a:ln/>
        </p:spPr>
        <p:txBody>
          <a:bodyPr wrap="square" lIns="25400" tIns="25400" rIns="25400" bIns="25400" rtlCol="0" anchor="t"/>
          <a:lstStyle/>
          <a:p>
            <a:pPr indent="0" marL="0">
              <a:buNone/>
            </a:pPr>
            <a:r>
              <a:rPr lang="en-US" sz="1600" b="1" dirty="0">
                <a:solidFill>
                  <a:srgbClr val="1D2125"/>
                </a:solidFill>
                <a:latin typeface="Arial" pitchFamily="34" charset="0"/>
                <a:ea typeface="Arial" pitchFamily="34" charset="-122"/>
                <a:cs typeface="Arial" pitchFamily="34" charset="-120"/>
              </a:rPr>
              <a:t>themes acted on</a:t>
            </a:r>
            <a:endParaRPr lang="en-US" sz="1600" dirty="0"/>
          </a:p>
        </p:txBody>
      </p:sp>
      <p:sp>
        <p:nvSpPr>
          <p:cNvPr id="18" name="Text 16"/>
          <p:cNvSpPr/>
          <p:nvPr/>
        </p:nvSpPr>
        <p:spPr>
          <a:xfrm>
            <a:off x="8321040" y="3063240"/>
            <a:ext cx="2926080" cy="457200"/>
          </a:xfrm>
          <a:prstGeom prst="rect">
            <a:avLst/>
          </a:prstGeom>
          <a:noFill/>
          <a:ln/>
        </p:spPr>
        <p:txBody>
          <a:bodyPr wrap="square" lIns="25400" tIns="25400" rIns="25400" bIns="25400" rtlCol="0" anchor="t"/>
          <a:lstStyle/>
          <a:p>
            <a:pPr indent="0" marL="0">
              <a:buNone/>
            </a:pPr>
            <a:r>
              <a:rPr lang="en-US" sz="1200" dirty="0">
                <a:solidFill>
                  <a:srgbClr val="6B7177"/>
                </a:solidFill>
                <a:latin typeface="Arial" pitchFamily="34" charset="0"/>
                <a:ea typeface="Arial" pitchFamily="34" charset="-122"/>
                <a:cs typeface="Arial" pitchFamily="34" charset="-120"/>
              </a:rPr>
              <a:t>7 shipped, 4 planned</a:t>
            </a:r>
            <a:endParaRPr lang="en-US" sz="1200" dirty="0"/>
          </a:p>
        </p:txBody>
      </p:sp>
      <p:sp>
        <p:nvSpPr>
          <p:cNvPr id="19" name="Shape 17"/>
          <p:cNvSpPr/>
          <p:nvPr/>
        </p:nvSpPr>
        <p:spPr>
          <a:xfrm>
            <a:off x="640080" y="3931920"/>
            <a:ext cx="3474720" cy="1920240"/>
          </a:xfrm>
          <a:prstGeom prst="roundRect">
            <a:avLst>
              <a:gd name="adj" fmla="val 3810"/>
            </a:avLst>
          </a:prstGeom>
          <a:solidFill>
            <a:srgbClr val="FFFFFF"/>
          </a:solidFill>
          <a:ln w="12700">
            <a:solidFill>
              <a:srgbClr val="DDDDD8"/>
            </a:solidFill>
            <a:prstDash val="solid"/>
          </a:ln>
        </p:spPr>
      </p:sp>
      <p:sp>
        <p:nvSpPr>
          <p:cNvPr id="20" name="Text 18"/>
          <p:cNvSpPr/>
          <p:nvPr/>
        </p:nvSpPr>
        <p:spPr>
          <a:xfrm>
            <a:off x="914400" y="4114800"/>
            <a:ext cx="292608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11 of 12</a:t>
            </a:r>
            <a:endParaRPr lang="en-US" sz="4000" dirty="0"/>
          </a:p>
        </p:txBody>
      </p:sp>
      <p:sp>
        <p:nvSpPr>
          <p:cNvPr id="21" name="Text 19"/>
          <p:cNvSpPr/>
          <p:nvPr/>
        </p:nvSpPr>
        <p:spPr>
          <a:xfrm>
            <a:off x="914400" y="4892040"/>
            <a:ext cx="2926080" cy="411480"/>
          </a:xfrm>
          <a:prstGeom prst="rect">
            <a:avLst/>
          </a:prstGeom>
          <a:noFill/>
          <a:ln/>
        </p:spPr>
        <p:txBody>
          <a:bodyPr wrap="square" lIns="25400" tIns="25400" rIns="25400" bIns="25400" rtlCol="0" anchor="t"/>
          <a:lstStyle/>
          <a:p>
            <a:pPr indent="0" marL="0">
              <a:buNone/>
            </a:pPr>
            <a:r>
              <a:rPr lang="en-US" sz="1600" b="1" dirty="0">
                <a:solidFill>
                  <a:srgbClr val="1D2125"/>
                </a:solidFill>
                <a:latin typeface="Arial" pitchFamily="34" charset="0"/>
                <a:ea typeface="Arial" pitchFamily="34" charset="-122"/>
                <a:cs typeface="Arial" pitchFamily="34" charset="-120"/>
              </a:rPr>
              <a:t>seats filled</a:t>
            </a:r>
            <a:endParaRPr lang="en-US" sz="1600" dirty="0"/>
          </a:p>
        </p:txBody>
      </p:sp>
      <p:sp>
        <p:nvSpPr>
          <p:cNvPr id="22" name="Text 20"/>
          <p:cNvSpPr/>
          <p:nvPr/>
        </p:nvSpPr>
        <p:spPr>
          <a:xfrm>
            <a:off x="914400" y="5257800"/>
            <a:ext cx="2926080" cy="457200"/>
          </a:xfrm>
          <a:prstGeom prst="rect">
            <a:avLst/>
          </a:prstGeom>
          <a:noFill/>
          <a:ln/>
        </p:spPr>
        <p:txBody>
          <a:bodyPr wrap="square" lIns="25400" tIns="25400" rIns="25400" bIns="25400" rtlCol="0" anchor="t"/>
          <a:lstStyle/>
          <a:p>
            <a:pPr indent="0" marL="0">
              <a:buNone/>
            </a:pPr>
            <a:r>
              <a:rPr lang="en-US" sz="1200" dirty="0">
                <a:solidFill>
                  <a:srgbClr val="6B7177"/>
                </a:solidFill>
                <a:latin typeface="Arial" pitchFamily="34" charset="0"/>
                <a:ea typeface="Arial" pitchFamily="34" charset="-122"/>
                <a:cs typeface="Arial" pitchFamily="34" charset="-120"/>
              </a:rPr>
              <a:t>at the end of the period</a:t>
            </a:r>
            <a:endParaRPr lang="en-US" sz="1200" dirty="0"/>
          </a:p>
        </p:txBody>
      </p:sp>
      <p:sp>
        <p:nvSpPr>
          <p:cNvPr id="23" name="Shape 21"/>
          <p:cNvSpPr/>
          <p:nvPr/>
        </p:nvSpPr>
        <p:spPr>
          <a:xfrm>
            <a:off x="4343400" y="3931920"/>
            <a:ext cx="3474720" cy="1920240"/>
          </a:xfrm>
          <a:prstGeom prst="roundRect">
            <a:avLst>
              <a:gd name="adj" fmla="val 3810"/>
            </a:avLst>
          </a:prstGeom>
          <a:solidFill>
            <a:srgbClr val="FFFFFF"/>
          </a:solidFill>
          <a:ln w="12700">
            <a:solidFill>
              <a:srgbClr val="DDDDD8"/>
            </a:solidFill>
            <a:prstDash val="solid"/>
          </a:ln>
        </p:spPr>
      </p:sp>
      <p:sp>
        <p:nvSpPr>
          <p:cNvPr id="24" name="Text 22"/>
          <p:cNvSpPr/>
          <p:nvPr/>
        </p:nvSpPr>
        <p:spPr>
          <a:xfrm>
            <a:off x="4617720" y="4114800"/>
            <a:ext cx="292608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9 of 10</a:t>
            </a:r>
            <a:endParaRPr lang="en-US" sz="4000" dirty="0"/>
          </a:p>
        </p:txBody>
      </p:sp>
      <p:sp>
        <p:nvSpPr>
          <p:cNvPr id="25" name="Text 23"/>
          <p:cNvSpPr/>
          <p:nvPr/>
        </p:nvSpPr>
        <p:spPr>
          <a:xfrm>
            <a:off x="4617720" y="4892040"/>
            <a:ext cx="2926080" cy="411480"/>
          </a:xfrm>
          <a:prstGeom prst="rect">
            <a:avLst/>
          </a:prstGeom>
          <a:noFill/>
          <a:ln/>
        </p:spPr>
        <p:txBody>
          <a:bodyPr wrap="square" lIns="25400" tIns="25400" rIns="25400" bIns="25400" rtlCol="0" anchor="t"/>
          <a:lstStyle/>
          <a:p>
            <a:pPr indent="0" marL="0">
              <a:buNone/>
            </a:pPr>
            <a:r>
              <a:rPr lang="en-US" sz="1600" b="1" dirty="0">
                <a:solidFill>
                  <a:srgbClr val="1D2125"/>
                </a:solidFill>
                <a:latin typeface="Arial" pitchFamily="34" charset="0"/>
                <a:ea typeface="Arial" pitchFamily="34" charset="-122"/>
                <a:cs typeface="Arial" pitchFamily="34" charset="-120"/>
              </a:rPr>
              <a:t>members retained</a:t>
            </a:r>
            <a:endParaRPr lang="en-US" sz="1600" dirty="0"/>
          </a:p>
        </p:txBody>
      </p:sp>
      <p:sp>
        <p:nvSpPr>
          <p:cNvPr id="26" name="Text 24"/>
          <p:cNvSpPr/>
          <p:nvPr/>
        </p:nvSpPr>
        <p:spPr>
          <a:xfrm>
            <a:off x="4617720" y="5257800"/>
            <a:ext cx="2926080" cy="457200"/>
          </a:xfrm>
          <a:prstGeom prst="rect">
            <a:avLst/>
          </a:prstGeom>
          <a:noFill/>
          <a:ln/>
        </p:spPr>
        <p:txBody>
          <a:bodyPr wrap="square" lIns="25400" tIns="25400" rIns="25400" bIns="25400" rtlCol="0" anchor="t"/>
          <a:lstStyle/>
          <a:p>
            <a:pPr indent="0" marL="0">
              <a:buNone/>
            </a:pPr>
            <a:r>
              <a:rPr lang="en-US" sz="1200" dirty="0">
                <a:solidFill>
                  <a:srgbClr val="6B7177"/>
                </a:solidFill>
                <a:latin typeface="Arial" pitchFamily="34" charset="0"/>
                <a:ea typeface="Arial" pitchFamily="34" charset="-122"/>
                <a:cs typeface="Arial" pitchFamily="34" charset="-120"/>
              </a:rPr>
              <a:t>2 joined, 1 left</a:t>
            </a:r>
            <a:endParaRPr lang="en-US" sz="1200" dirty="0"/>
          </a:p>
        </p:txBody>
      </p:sp>
      <p:sp>
        <p:nvSpPr>
          <p:cNvPr id="27" name="Shape 25"/>
          <p:cNvSpPr/>
          <p:nvPr/>
        </p:nvSpPr>
        <p:spPr>
          <a:xfrm>
            <a:off x="8046720" y="3931920"/>
            <a:ext cx="3474720" cy="1920240"/>
          </a:xfrm>
          <a:prstGeom prst="roundRect">
            <a:avLst>
              <a:gd name="adj" fmla="val 3810"/>
            </a:avLst>
          </a:prstGeom>
          <a:solidFill>
            <a:srgbClr val="FFFFFF"/>
          </a:solidFill>
          <a:ln w="12700">
            <a:solidFill>
              <a:srgbClr val="DDDDD8"/>
            </a:solidFill>
            <a:prstDash val="solid"/>
          </a:ln>
        </p:spPr>
      </p:sp>
      <p:sp>
        <p:nvSpPr>
          <p:cNvPr id="28" name="Text 26"/>
          <p:cNvSpPr/>
          <p:nvPr/>
        </p:nvSpPr>
        <p:spPr>
          <a:xfrm>
            <a:off x="8321040" y="4114800"/>
            <a:ext cx="292608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21 of 26</a:t>
            </a:r>
            <a:endParaRPr lang="en-US" sz="4000" dirty="0"/>
          </a:p>
        </p:txBody>
      </p:sp>
      <p:sp>
        <p:nvSpPr>
          <p:cNvPr id="29" name="Text 27"/>
          <p:cNvSpPr/>
          <p:nvPr/>
        </p:nvSpPr>
        <p:spPr>
          <a:xfrm>
            <a:off x="8321040" y="4892040"/>
            <a:ext cx="2926080" cy="411480"/>
          </a:xfrm>
          <a:prstGeom prst="rect">
            <a:avLst/>
          </a:prstGeom>
          <a:noFill/>
          <a:ln/>
        </p:spPr>
        <p:txBody>
          <a:bodyPr wrap="square" lIns="25400" tIns="25400" rIns="25400" bIns="25400" rtlCol="0" anchor="t"/>
          <a:lstStyle/>
          <a:p>
            <a:pPr indent="0" marL="0">
              <a:buNone/>
            </a:pPr>
            <a:r>
              <a:rPr lang="en-US" sz="1600" b="1" dirty="0">
                <a:solidFill>
                  <a:srgbClr val="1D2125"/>
                </a:solidFill>
                <a:latin typeface="Arial" pitchFamily="34" charset="0"/>
                <a:ea typeface="Arial" pitchFamily="34" charset="-122"/>
                <a:cs typeface="Arial" pitchFamily="34" charset="-120"/>
              </a:rPr>
              <a:t>commitments done</a:t>
            </a:r>
            <a:endParaRPr lang="en-US" sz="1600" dirty="0"/>
          </a:p>
        </p:txBody>
      </p:sp>
      <p:sp>
        <p:nvSpPr>
          <p:cNvPr id="30" name="Text 28"/>
          <p:cNvSpPr/>
          <p:nvPr/>
        </p:nvSpPr>
        <p:spPr>
          <a:xfrm>
            <a:off x="8321040" y="5257800"/>
            <a:ext cx="2926080" cy="457200"/>
          </a:xfrm>
          <a:prstGeom prst="rect">
            <a:avLst/>
          </a:prstGeom>
          <a:noFill/>
          <a:ln/>
        </p:spPr>
        <p:txBody>
          <a:bodyPr wrap="square" lIns="25400" tIns="25400" rIns="25400" bIns="25400" rtlCol="0" anchor="t"/>
          <a:lstStyle/>
          <a:p>
            <a:pPr indent="0" marL="0">
              <a:buNone/>
            </a:pPr>
            <a:r>
              <a:rPr lang="en-US" sz="1200" dirty="0">
                <a:solidFill>
                  <a:srgbClr val="6B7177"/>
                </a:solidFill>
                <a:latin typeface="Arial" pitchFamily="34" charset="0"/>
                <a:ea typeface="Arial" pitchFamily="34" charset="-122"/>
                <a:cs typeface="Arial" pitchFamily="34" charset="-120"/>
              </a:rPr>
              <a:t>owner and due date set in the room</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6F4"/>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F5D50"/>
          </a:solidFill>
          <a:ln w="12700">
            <a:solidFill>
              <a:srgbClr val="2F5D50"/>
            </a:solidFill>
            <a:prstDash val="solid"/>
          </a:ln>
        </p:spPr>
      </p:sp>
      <p:sp>
        <p:nvSpPr>
          <p:cNvPr id="3" name="Text 1"/>
          <p:cNvSpPr/>
          <p:nvPr/>
        </p:nvSpPr>
        <p:spPr>
          <a:xfrm>
            <a:off x="640080" y="411480"/>
            <a:ext cx="10058400" cy="365760"/>
          </a:xfrm>
          <a:prstGeom prst="rect">
            <a:avLst/>
          </a:prstGeom>
          <a:noFill/>
          <a:ln/>
        </p:spPr>
        <p:txBody>
          <a:bodyPr wrap="square" lIns="25400" tIns="25400" rIns="25400" bIns="25400" rtlCol="0" anchor="t"/>
          <a:lstStyle/>
          <a:p>
            <a:pPr indent="0" marL="0">
              <a:buNone/>
            </a:pPr>
            <a:r>
              <a:rPr lang="en-US" sz="1200" b="1" dirty="0">
                <a:solidFill>
                  <a:srgbClr val="2F5D50"/>
                </a:solidFill>
                <a:latin typeface="Arial" pitchFamily="34" charset="0"/>
                <a:ea typeface="Arial" pitchFamily="34" charset="-122"/>
                <a:cs typeface="Arial" pitchFamily="34" charset="-120"/>
              </a:rPr>
              <a:t>YOU SAID, WE DID</a:t>
            </a:r>
            <a:endParaRPr lang="en-US" sz="1200" dirty="0"/>
          </a:p>
        </p:txBody>
      </p:sp>
      <p:sp>
        <p:nvSpPr>
          <p:cNvPr id="4" name="Text 2"/>
          <p:cNvSpPr/>
          <p:nvPr/>
        </p:nvSpPr>
        <p:spPr>
          <a:xfrm>
            <a:off x="640080" y="731520"/>
            <a:ext cx="10881360" cy="822960"/>
          </a:xfrm>
          <a:prstGeom prst="rect">
            <a:avLst/>
          </a:prstGeom>
          <a:noFill/>
          <a:ln/>
        </p:spPr>
        <p:txBody>
          <a:bodyPr wrap="square" lIns="25400" tIns="25400" rIns="25400" bIns="25400" rtlCol="0" anchor="t"/>
          <a:lstStyle/>
          <a:p>
            <a:pPr indent="0" marL="0">
              <a:buNone/>
            </a:pPr>
            <a:r>
              <a:rPr lang="en-US" sz="3000" b="1" dirty="0">
                <a:solidFill>
                  <a:srgbClr val="1D2125"/>
                </a:solidFill>
                <a:latin typeface="Arial" pitchFamily="34" charset="0"/>
                <a:ea typeface="Arial" pitchFamily="34" charset="-122"/>
                <a:cs typeface="Arial" pitchFamily="34" charset="-120"/>
              </a:rPr>
              <a:t>You said, we did: shipped</a:t>
            </a:r>
            <a:endParaRPr lang="en-US" sz="3000" dirty="0"/>
          </a:p>
        </p:txBody>
      </p:sp>
      <p:sp>
        <p:nvSpPr>
          <p:cNvPr id="5" name="Text 3"/>
          <p:cNvSpPr/>
          <p:nvPr/>
        </p:nvSpPr>
        <p:spPr>
          <a:xfrm>
            <a:off x="640080" y="6355080"/>
            <a:ext cx="7315200" cy="320040"/>
          </a:xfrm>
          <a:prstGeom prst="rect">
            <a:avLst/>
          </a:prstGeom>
          <a:noFill/>
          <a:ln/>
        </p:spPr>
        <p:txBody>
          <a:bodyPr wrap="square" lIns="25400" tIns="25400" rIns="25400" bIns="25400" rtlCol="0" anchor="t"/>
          <a:lstStyle/>
          <a:p>
            <a:pPr indent="0" marL="0">
              <a:buNone/>
            </a:pPr>
            <a:r>
              <a:rPr lang="en-US" sz="1000" dirty="0">
                <a:solidFill>
                  <a:srgbClr val="6B7177"/>
                </a:solidFill>
                <a:latin typeface="Arial" pitchFamily="34" charset="0"/>
                <a:ea typeface="Arial" pitchFamily="34" charset="-122"/>
                <a:cs typeface="Arial" pitchFamily="34" charset="-120"/>
              </a:rPr>
              <a:t>Example Identity Customer Council (sample) · 2026 board impact (sample)</a:t>
            </a:r>
            <a:endParaRPr lang="en-US" sz="1000" dirty="0"/>
          </a:p>
        </p:txBody>
      </p:sp>
      <p:sp>
        <p:nvSpPr>
          <p:cNvPr id="6" name="Text 4"/>
          <p:cNvSpPr/>
          <p:nvPr/>
        </p:nvSpPr>
        <p:spPr>
          <a:xfrm>
            <a:off x="7436815" y="6355080"/>
            <a:ext cx="4114800" cy="320040"/>
          </a:xfrm>
          <a:prstGeom prst="rect">
            <a:avLst/>
          </a:prstGeom>
          <a:noFill/>
          <a:ln/>
        </p:spPr>
        <p:txBody>
          <a:bodyPr wrap="square" lIns="25400" tIns="25400" rIns="25400" bIns="25400" rtlCol="0" anchor="t"/>
          <a:lstStyle/>
          <a:p>
            <a:pPr algn="r" indent="0" marL="0">
              <a:buNone/>
            </a:pPr>
            <a:r>
              <a:rPr lang="en-US" sz="1000" b="1" dirty="0">
                <a:solidFill>
                  <a:srgbClr val="6B7177"/>
                </a:solidFill>
                <a:latin typeface="Arial" pitchFamily="34" charset="0"/>
                <a:ea typeface="Arial" pitchFamily="34" charset="-122"/>
                <a:cs typeface="Arial" pitchFamily="34" charset="-120"/>
              </a:rPr>
              <a:t>Prepared by Candid Table</a:t>
            </a:r>
            <a:endParaRPr lang="en-US" sz="1000" dirty="0"/>
          </a:p>
        </p:txBody>
      </p:sp>
      <p:sp>
        <p:nvSpPr>
          <p:cNvPr id="7" name="Shape 5"/>
          <p:cNvSpPr/>
          <p:nvPr/>
        </p:nvSpPr>
        <p:spPr>
          <a:xfrm>
            <a:off x="640080" y="1691640"/>
            <a:ext cx="10881360" cy="566928"/>
          </a:xfrm>
          <a:prstGeom prst="roundRect">
            <a:avLst>
              <a:gd name="adj" fmla="val 12903"/>
            </a:avLst>
          </a:prstGeom>
          <a:solidFill>
            <a:srgbClr val="FFFFFF"/>
          </a:solidFill>
          <a:ln w="12700">
            <a:solidFill>
              <a:srgbClr val="DDDDD8"/>
            </a:solidFill>
            <a:prstDash val="solid"/>
          </a:ln>
        </p:spPr>
      </p:sp>
      <p:sp>
        <p:nvSpPr>
          <p:cNvPr id="8" name="Shape 6"/>
          <p:cNvSpPr/>
          <p:nvPr/>
        </p:nvSpPr>
        <p:spPr>
          <a:xfrm>
            <a:off x="777240" y="1828800"/>
            <a:ext cx="960120" cy="292608"/>
          </a:xfrm>
          <a:prstGeom prst="roundRect">
            <a:avLst>
              <a:gd name="adj" fmla="val 15625"/>
            </a:avLst>
          </a:prstGeom>
          <a:solidFill>
            <a:srgbClr val="2F5D50"/>
          </a:solidFill>
          <a:ln w="12700">
            <a:solidFill>
              <a:srgbClr val="2F5D50"/>
            </a:solidFill>
            <a:prstDash val="solid"/>
          </a:ln>
        </p:spPr>
      </p:sp>
      <p:sp>
        <p:nvSpPr>
          <p:cNvPr id="9" name="Text 7"/>
          <p:cNvSpPr/>
          <p:nvPr/>
        </p:nvSpPr>
        <p:spPr>
          <a:xfrm>
            <a:off x="777240" y="1819656"/>
            <a:ext cx="960120" cy="310896"/>
          </a:xfrm>
          <a:prstGeom prst="rect">
            <a:avLst/>
          </a:prstGeom>
          <a:noFill/>
          <a:ln/>
        </p:spPr>
        <p:txBody>
          <a:bodyPr wrap="square" lIns="25400" tIns="25400" rIns="25400" bIns="2540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SHIPPED</a:t>
            </a:r>
            <a:endParaRPr lang="en-US" sz="1000" dirty="0"/>
          </a:p>
        </p:txBody>
      </p:sp>
      <p:sp>
        <p:nvSpPr>
          <p:cNvPr id="10" name="Text 8"/>
          <p:cNvSpPr/>
          <p:nvPr/>
        </p:nvSpPr>
        <p:spPr>
          <a:xfrm>
            <a:off x="1920240" y="1783080"/>
            <a:ext cx="3566160" cy="411480"/>
          </a:xfrm>
          <a:prstGeom prst="rect">
            <a:avLst/>
          </a:prstGeom>
          <a:noFill/>
          <a:ln/>
        </p:spPr>
        <p:txBody>
          <a:bodyPr wrap="square" lIns="25400" tIns="25400" rIns="25400" bIns="25400" rtlCol="0" anchor="ctr">
            <a:normAutofit/>
          </a:bodyPr>
          <a:lstStyle/>
          <a:p>
            <a:pPr indent="0" marL="0">
              <a:buNone/>
            </a:pPr>
            <a:r>
              <a:rPr lang="en-US" sz="1500" b="1" dirty="0">
                <a:solidFill>
                  <a:srgbClr val="1D2125"/>
                </a:solidFill>
                <a:latin typeface="Arial" pitchFamily="34" charset="0"/>
                <a:ea typeface="Arial" pitchFamily="34" charset="-122"/>
                <a:cs typeface="Arial" pitchFamily="34" charset="-120"/>
              </a:rPr>
              <a:t>Passkeys for the workforce, first</a:t>
            </a:r>
            <a:endParaRPr lang="en-US" sz="1500" dirty="0"/>
          </a:p>
        </p:txBody>
      </p:sp>
      <p:sp>
        <p:nvSpPr>
          <p:cNvPr id="11" name="Text 9"/>
          <p:cNvSpPr/>
          <p:nvPr/>
        </p:nvSpPr>
        <p:spPr>
          <a:xfrm>
            <a:off x="5532120" y="1783080"/>
            <a:ext cx="2514600" cy="411480"/>
          </a:xfrm>
          <a:prstGeom prst="rect">
            <a:avLst/>
          </a:prstGeom>
          <a:noFill/>
          <a:ln/>
        </p:spPr>
        <p:txBody>
          <a:bodyPr wrap="square" lIns="25400" tIns="25400" rIns="25400" bIns="25400" rtlCol="0" anchor="ctr">
            <a:normAutofit/>
          </a:bodyPr>
          <a:lstStyle/>
          <a:p>
            <a:pPr indent="0" marL="0">
              <a:buNone/>
            </a:pPr>
            <a:r>
              <a:rPr lang="en-US" sz="1100" dirty="0">
                <a:solidFill>
                  <a:srgbClr val="6B7177"/>
                </a:solidFill>
                <a:latin typeface="Arial" pitchFamily="34" charset="0"/>
                <a:ea typeface="Arial" pitchFamily="34" charset="-122"/>
                <a:cs typeface="Arial" pitchFamily="34" charset="-120"/>
              </a:rPr>
              <a:t>Q1 board session · 9 of 11 dot votes</a:t>
            </a:r>
            <a:endParaRPr lang="en-US" sz="1100" dirty="0"/>
          </a:p>
        </p:txBody>
      </p:sp>
      <p:sp>
        <p:nvSpPr>
          <p:cNvPr id="12" name="Text 10"/>
          <p:cNvSpPr/>
          <p:nvPr/>
        </p:nvSpPr>
        <p:spPr>
          <a:xfrm>
            <a:off x="8046720" y="1764792"/>
            <a:ext cx="3383280" cy="457200"/>
          </a:xfrm>
          <a:prstGeom prst="rect">
            <a:avLst/>
          </a:prstGeom>
          <a:noFill/>
          <a:ln/>
        </p:spPr>
        <p:txBody>
          <a:bodyPr wrap="square" lIns="25400" tIns="25400" rIns="25400" bIns="25400" rtlCol="0" anchor="ctr">
            <a:normAutofit/>
          </a:bodyPr>
          <a:lstStyle/>
          <a:p>
            <a:pPr indent="0" marL="0">
              <a:buNone/>
            </a:pPr>
            <a:r>
              <a:rPr lang="en-US" sz="1100" dirty="0">
                <a:solidFill>
                  <a:srgbClr val="1D2125"/>
                </a:solidFill>
                <a:latin typeface="Arial" pitchFamily="34" charset="0"/>
                <a:ea typeface="Arial" pitchFamily="34" charset="-122"/>
                <a:cs typeface="Arial" pitchFamily="34" charset="-120"/>
              </a:rPr>
              <a:t>Workforce passkey enrollment shipped in v4.2 (April).</a:t>
            </a:r>
            <a:endParaRPr lang="en-US" sz="1100" dirty="0"/>
          </a:p>
        </p:txBody>
      </p:sp>
      <p:sp>
        <p:nvSpPr>
          <p:cNvPr id="13" name="Shape 11"/>
          <p:cNvSpPr/>
          <p:nvPr/>
        </p:nvSpPr>
        <p:spPr>
          <a:xfrm>
            <a:off x="640080" y="2331720"/>
            <a:ext cx="10881360" cy="566928"/>
          </a:xfrm>
          <a:prstGeom prst="roundRect">
            <a:avLst>
              <a:gd name="adj" fmla="val 12903"/>
            </a:avLst>
          </a:prstGeom>
          <a:solidFill>
            <a:srgbClr val="FFFFFF"/>
          </a:solidFill>
          <a:ln w="12700">
            <a:solidFill>
              <a:srgbClr val="DDDDD8"/>
            </a:solidFill>
            <a:prstDash val="solid"/>
          </a:ln>
        </p:spPr>
      </p:sp>
      <p:sp>
        <p:nvSpPr>
          <p:cNvPr id="14" name="Shape 12"/>
          <p:cNvSpPr/>
          <p:nvPr/>
        </p:nvSpPr>
        <p:spPr>
          <a:xfrm>
            <a:off x="777240" y="2468880"/>
            <a:ext cx="960120" cy="292608"/>
          </a:xfrm>
          <a:prstGeom prst="roundRect">
            <a:avLst>
              <a:gd name="adj" fmla="val 15625"/>
            </a:avLst>
          </a:prstGeom>
          <a:solidFill>
            <a:srgbClr val="2F5D50"/>
          </a:solidFill>
          <a:ln w="12700">
            <a:solidFill>
              <a:srgbClr val="2F5D50"/>
            </a:solidFill>
            <a:prstDash val="solid"/>
          </a:ln>
        </p:spPr>
      </p:sp>
      <p:sp>
        <p:nvSpPr>
          <p:cNvPr id="15" name="Text 13"/>
          <p:cNvSpPr/>
          <p:nvPr/>
        </p:nvSpPr>
        <p:spPr>
          <a:xfrm>
            <a:off x="777240" y="2459736"/>
            <a:ext cx="960120" cy="310896"/>
          </a:xfrm>
          <a:prstGeom prst="rect">
            <a:avLst/>
          </a:prstGeom>
          <a:noFill/>
          <a:ln/>
        </p:spPr>
        <p:txBody>
          <a:bodyPr wrap="square" lIns="25400" tIns="25400" rIns="25400" bIns="2540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SHIPPED</a:t>
            </a:r>
            <a:endParaRPr lang="en-US" sz="1000" dirty="0"/>
          </a:p>
        </p:txBody>
      </p:sp>
      <p:sp>
        <p:nvSpPr>
          <p:cNvPr id="16" name="Text 14"/>
          <p:cNvSpPr/>
          <p:nvPr/>
        </p:nvSpPr>
        <p:spPr>
          <a:xfrm>
            <a:off x="1920240" y="2423160"/>
            <a:ext cx="3566160" cy="411480"/>
          </a:xfrm>
          <a:prstGeom prst="rect">
            <a:avLst/>
          </a:prstGeom>
          <a:noFill/>
          <a:ln/>
        </p:spPr>
        <p:txBody>
          <a:bodyPr wrap="square" lIns="25400" tIns="25400" rIns="25400" bIns="25400" rtlCol="0" anchor="ctr">
            <a:normAutofit/>
          </a:bodyPr>
          <a:lstStyle/>
          <a:p>
            <a:pPr indent="0" marL="0">
              <a:buNone/>
            </a:pPr>
            <a:r>
              <a:rPr lang="en-US" sz="1500" b="1" dirty="0">
                <a:solidFill>
                  <a:srgbClr val="1D2125"/>
                </a:solidFill>
                <a:latin typeface="Arial" pitchFamily="34" charset="0"/>
                <a:ea typeface="Arial" pitchFamily="34" charset="-122"/>
                <a:cs typeface="Arial" pitchFamily="34" charset="-120"/>
              </a:rPr>
              <a:t>Access reviews auditors accept</a:t>
            </a:r>
            <a:endParaRPr lang="en-US" sz="1500" dirty="0"/>
          </a:p>
        </p:txBody>
      </p:sp>
      <p:sp>
        <p:nvSpPr>
          <p:cNvPr id="17" name="Text 15"/>
          <p:cNvSpPr/>
          <p:nvPr/>
        </p:nvSpPr>
        <p:spPr>
          <a:xfrm>
            <a:off x="5532120" y="2423160"/>
            <a:ext cx="2514600" cy="411480"/>
          </a:xfrm>
          <a:prstGeom prst="rect">
            <a:avLst/>
          </a:prstGeom>
          <a:noFill/>
          <a:ln/>
        </p:spPr>
        <p:txBody>
          <a:bodyPr wrap="square" lIns="25400" tIns="25400" rIns="25400" bIns="25400" rtlCol="0" anchor="ctr">
            <a:normAutofit/>
          </a:bodyPr>
          <a:lstStyle/>
          <a:p>
            <a:pPr indent="0" marL="0">
              <a:buNone/>
            </a:pPr>
            <a:r>
              <a:rPr lang="en-US" sz="1100" dirty="0">
                <a:solidFill>
                  <a:srgbClr val="6B7177"/>
                </a:solidFill>
                <a:latin typeface="Arial" pitchFamily="34" charset="0"/>
                <a:ea typeface="Arial" pitchFamily="34" charset="-122"/>
                <a:cs typeface="Arial" pitchFamily="34" charset="-120"/>
              </a:rPr>
              <a:t>Q2 board session · 10 of 11</a:t>
            </a:r>
            <a:endParaRPr lang="en-US" sz="1100" dirty="0"/>
          </a:p>
        </p:txBody>
      </p:sp>
      <p:sp>
        <p:nvSpPr>
          <p:cNvPr id="18" name="Text 16"/>
          <p:cNvSpPr/>
          <p:nvPr/>
        </p:nvSpPr>
        <p:spPr>
          <a:xfrm>
            <a:off x="8046720" y="2404872"/>
            <a:ext cx="3383280" cy="457200"/>
          </a:xfrm>
          <a:prstGeom prst="rect">
            <a:avLst/>
          </a:prstGeom>
          <a:noFill/>
          <a:ln/>
        </p:spPr>
        <p:txBody>
          <a:bodyPr wrap="square" lIns="25400" tIns="25400" rIns="25400" bIns="25400" rtlCol="0" anchor="ctr">
            <a:normAutofit/>
          </a:bodyPr>
          <a:lstStyle/>
          <a:p>
            <a:pPr indent="0" marL="0">
              <a:buNone/>
            </a:pPr>
            <a:r>
              <a:rPr lang="en-US" sz="1100" dirty="0">
                <a:solidFill>
                  <a:srgbClr val="1D2125"/>
                </a:solidFill>
                <a:latin typeface="Arial" pitchFamily="34" charset="0"/>
                <a:ea typeface="Arial" pitchFamily="34" charset="-122"/>
                <a:cs typeface="Arial" pitchFamily="34" charset="-120"/>
              </a:rPr>
              <a:t>SOX-ready review evidence pack shipped in v4.4.</a:t>
            </a:r>
            <a:endParaRPr lang="en-US" sz="1100" dirty="0"/>
          </a:p>
        </p:txBody>
      </p:sp>
      <p:sp>
        <p:nvSpPr>
          <p:cNvPr id="19" name="Shape 17"/>
          <p:cNvSpPr/>
          <p:nvPr/>
        </p:nvSpPr>
        <p:spPr>
          <a:xfrm>
            <a:off x="640080" y="2971800"/>
            <a:ext cx="10881360" cy="566928"/>
          </a:xfrm>
          <a:prstGeom prst="roundRect">
            <a:avLst>
              <a:gd name="adj" fmla="val 12903"/>
            </a:avLst>
          </a:prstGeom>
          <a:solidFill>
            <a:srgbClr val="FFFFFF"/>
          </a:solidFill>
          <a:ln w="12700">
            <a:solidFill>
              <a:srgbClr val="DDDDD8"/>
            </a:solidFill>
            <a:prstDash val="solid"/>
          </a:ln>
        </p:spPr>
      </p:sp>
      <p:sp>
        <p:nvSpPr>
          <p:cNvPr id="20" name="Shape 18"/>
          <p:cNvSpPr/>
          <p:nvPr/>
        </p:nvSpPr>
        <p:spPr>
          <a:xfrm>
            <a:off x="777240" y="3108960"/>
            <a:ext cx="960120" cy="292608"/>
          </a:xfrm>
          <a:prstGeom prst="roundRect">
            <a:avLst>
              <a:gd name="adj" fmla="val 15625"/>
            </a:avLst>
          </a:prstGeom>
          <a:solidFill>
            <a:srgbClr val="2F5D50"/>
          </a:solidFill>
          <a:ln w="12700">
            <a:solidFill>
              <a:srgbClr val="2F5D50"/>
            </a:solidFill>
            <a:prstDash val="solid"/>
          </a:ln>
        </p:spPr>
      </p:sp>
      <p:sp>
        <p:nvSpPr>
          <p:cNvPr id="21" name="Text 19"/>
          <p:cNvSpPr/>
          <p:nvPr/>
        </p:nvSpPr>
        <p:spPr>
          <a:xfrm>
            <a:off x="777240" y="3099816"/>
            <a:ext cx="960120" cy="310896"/>
          </a:xfrm>
          <a:prstGeom prst="rect">
            <a:avLst/>
          </a:prstGeom>
          <a:noFill/>
          <a:ln/>
        </p:spPr>
        <p:txBody>
          <a:bodyPr wrap="square" lIns="25400" tIns="25400" rIns="25400" bIns="2540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SHIPPED</a:t>
            </a:r>
            <a:endParaRPr lang="en-US" sz="1000" dirty="0"/>
          </a:p>
        </p:txBody>
      </p:sp>
      <p:sp>
        <p:nvSpPr>
          <p:cNvPr id="22" name="Text 20"/>
          <p:cNvSpPr/>
          <p:nvPr/>
        </p:nvSpPr>
        <p:spPr>
          <a:xfrm>
            <a:off x="1920240" y="3063240"/>
            <a:ext cx="3566160" cy="411480"/>
          </a:xfrm>
          <a:prstGeom prst="rect">
            <a:avLst/>
          </a:prstGeom>
          <a:noFill/>
          <a:ln/>
        </p:spPr>
        <p:txBody>
          <a:bodyPr wrap="square" lIns="25400" tIns="25400" rIns="25400" bIns="25400" rtlCol="0" anchor="ctr">
            <a:normAutofit/>
          </a:bodyPr>
          <a:lstStyle/>
          <a:p>
            <a:pPr indent="0" marL="0">
              <a:buNone/>
            </a:pPr>
            <a:r>
              <a:rPr lang="en-US" sz="1500" b="1" dirty="0">
                <a:solidFill>
                  <a:srgbClr val="1D2125"/>
                </a:solidFill>
                <a:latin typeface="Arial" pitchFamily="34" charset="0"/>
                <a:ea typeface="Arial" pitchFamily="34" charset="-122"/>
                <a:cs typeface="Arial" pitchFamily="34" charset="-120"/>
              </a:rPr>
              <a:t>Service-account ownership</a:t>
            </a:r>
            <a:endParaRPr lang="en-US" sz="1500" dirty="0"/>
          </a:p>
        </p:txBody>
      </p:sp>
      <p:sp>
        <p:nvSpPr>
          <p:cNvPr id="23" name="Text 21"/>
          <p:cNvSpPr/>
          <p:nvPr/>
        </p:nvSpPr>
        <p:spPr>
          <a:xfrm>
            <a:off x="5532120" y="3063240"/>
            <a:ext cx="2514600" cy="411480"/>
          </a:xfrm>
          <a:prstGeom prst="rect">
            <a:avLst/>
          </a:prstGeom>
          <a:noFill/>
          <a:ln/>
        </p:spPr>
        <p:txBody>
          <a:bodyPr wrap="square" lIns="25400" tIns="25400" rIns="25400" bIns="25400" rtlCol="0" anchor="ctr">
            <a:normAutofit/>
          </a:bodyPr>
          <a:lstStyle/>
          <a:p>
            <a:pPr indent="0" marL="0">
              <a:buNone/>
            </a:pPr>
            <a:r>
              <a:rPr lang="en-US" sz="1100" dirty="0">
                <a:solidFill>
                  <a:srgbClr val="6B7177"/>
                </a:solidFill>
                <a:latin typeface="Arial" pitchFamily="34" charset="0"/>
                <a:ea typeface="Arial" pitchFamily="34" charset="-122"/>
                <a:cs typeface="Arial" pitchFamily="34" charset="-120"/>
              </a:rPr>
              <a:t>Q3 board session · 9 of 10</a:t>
            </a:r>
            <a:endParaRPr lang="en-US" sz="1100" dirty="0"/>
          </a:p>
        </p:txBody>
      </p:sp>
      <p:sp>
        <p:nvSpPr>
          <p:cNvPr id="24" name="Text 22"/>
          <p:cNvSpPr/>
          <p:nvPr/>
        </p:nvSpPr>
        <p:spPr>
          <a:xfrm>
            <a:off x="8046720" y="3044952"/>
            <a:ext cx="3383280" cy="457200"/>
          </a:xfrm>
          <a:prstGeom prst="rect">
            <a:avLst/>
          </a:prstGeom>
          <a:noFill/>
          <a:ln/>
        </p:spPr>
        <p:txBody>
          <a:bodyPr wrap="square" lIns="25400" tIns="25400" rIns="25400" bIns="25400" rtlCol="0" anchor="ctr">
            <a:normAutofit/>
          </a:bodyPr>
          <a:lstStyle/>
          <a:p>
            <a:pPr indent="0" marL="0">
              <a:buNone/>
            </a:pPr>
            <a:r>
              <a:rPr lang="en-US" sz="1100" dirty="0">
                <a:solidFill>
                  <a:srgbClr val="1D2125"/>
                </a:solidFill>
                <a:latin typeface="Arial" pitchFamily="34" charset="0"/>
                <a:ea typeface="Arial" pitchFamily="34" charset="-122"/>
                <a:cs typeface="Arial" pitchFamily="34" charset="-120"/>
              </a:rPr>
              <a:t>Owner assignment and reminders shipped in v4.6.</a:t>
            </a:r>
            <a:endParaRPr lang="en-US" sz="1100" dirty="0"/>
          </a:p>
        </p:txBody>
      </p:sp>
      <p:sp>
        <p:nvSpPr>
          <p:cNvPr id="25" name="Shape 23"/>
          <p:cNvSpPr/>
          <p:nvPr/>
        </p:nvSpPr>
        <p:spPr>
          <a:xfrm>
            <a:off x="640080" y="3611880"/>
            <a:ext cx="10881360" cy="566928"/>
          </a:xfrm>
          <a:prstGeom prst="roundRect">
            <a:avLst>
              <a:gd name="adj" fmla="val 12903"/>
            </a:avLst>
          </a:prstGeom>
          <a:solidFill>
            <a:srgbClr val="FFFFFF"/>
          </a:solidFill>
          <a:ln w="12700">
            <a:solidFill>
              <a:srgbClr val="DDDDD8"/>
            </a:solidFill>
            <a:prstDash val="solid"/>
          </a:ln>
        </p:spPr>
      </p:sp>
      <p:sp>
        <p:nvSpPr>
          <p:cNvPr id="26" name="Shape 24"/>
          <p:cNvSpPr/>
          <p:nvPr/>
        </p:nvSpPr>
        <p:spPr>
          <a:xfrm>
            <a:off x="777240" y="3749040"/>
            <a:ext cx="960120" cy="292608"/>
          </a:xfrm>
          <a:prstGeom prst="roundRect">
            <a:avLst>
              <a:gd name="adj" fmla="val 15625"/>
            </a:avLst>
          </a:prstGeom>
          <a:solidFill>
            <a:srgbClr val="2F5D50"/>
          </a:solidFill>
          <a:ln w="12700">
            <a:solidFill>
              <a:srgbClr val="2F5D50"/>
            </a:solidFill>
            <a:prstDash val="solid"/>
          </a:ln>
        </p:spPr>
      </p:sp>
      <p:sp>
        <p:nvSpPr>
          <p:cNvPr id="27" name="Text 25"/>
          <p:cNvSpPr/>
          <p:nvPr/>
        </p:nvSpPr>
        <p:spPr>
          <a:xfrm>
            <a:off x="777240" y="3739896"/>
            <a:ext cx="960120" cy="310896"/>
          </a:xfrm>
          <a:prstGeom prst="rect">
            <a:avLst/>
          </a:prstGeom>
          <a:noFill/>
          <a:ln/>
        </p:spPr>
        <p:txBody>
          <a:bodyPr wrap="square" lIns="25400" tIns="25400" rIns="25400" bIns="2540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SHIPPED</a:t>
            </a:r>
            <a:endParaRPr lang="en-US" sz="1000" dirty="0"/>
          </a:p>
        </p:txBody>
      </p:sp>
      <p:sp>
        <p:nvSpPr>
          <p:cNvPr id="28" name="Text 26"/>
          <p:cNvSpPr/>
          <p:nvPr/>
        </p:nvSpPr>
        <p:spPr>
          <a:xfrm>
            <a:off x="1920240" y="3703320"/>
            <a:ext cx="3566160" cy="411480"/>
          </a:xfrm>
          <a:prstGeom prst="rect">
            <a:avLst/>
          </a:prstGeom>
          <a:noFill/>
          <a:ln/>
        </p:spPr>
        <p:txBody>
          <a:bodyPr wrap="square" lIns="25400" tIns="25400" rIns="25400" bIns="25400" rtlCol="0" anchor="ctr">
            <a:normAutofit/>
          </a:bodyPr>
          <a:lstStyle/>
          <a:p>
            <a:pPr indent="0" marL="0">
              <a:buNone/>
            </a:pPr>
            <a:r>
              <a:rPr lang="en-US" sz="1500" b="1" dirty="0">
                <a:solidFill>
                  <a:srgbClr val="1D2125"/>
                </a:solidFill>
                <a:latin typeface="Arial" pitchFamily="34" charset="0"/>
                <a:ea typeface="Arial" pitchFamily="34" charset="-122"/>
                <a:cs typeface="Arial" pitchFamily="34" charset="-120"/>
              </a:rPr>
              <a:t>Just-in-time admin access</a:t>
            </a:r>
            <a:endParaRPr lang="en-US" sz="1500" dirty="0"/>
          </a:p>
        </p:txBody>
      </p:sp>
      <p:sp>
        <p:nvSpPr>
          <p:cNvPr id="29" name="Text 27"/>
          <p:cNvSpPr/>
          <p:nvPr/>
        </p:nvSpPr>
        <p:spPr>
          <a:xfrm>
            <a:off x="5532120" y="3703320"/>
            <a:ext cx="2514600" cy="411480"/>
          </a:xfrm>
          <a:prstGeom prst="rect">
            <a:avLst/>
          </a:prstGeom>
          <a:noFill/>
          <a:ln/>
        </p:spPr>
        <p:txBody>
          <a:bodyPr wrap="square" lIns="25400" tIns="25400" rIns="25400" bIns="25400" rtlCol="0" anchor="ctr">
            <a:normAutofit/>
          </a:bodyPr>
          <a:lstStyle/>
          <a:p>
            <a:pPr indent="0" marL="0">
              <a:buNone/>
            </a:pPr>
            <a:r>
              <a:rPr lang="en-US" sz="1100" dirty="0">
                <a:solidFill>
                  <a:srgbClr val="6B7177"/>
                </a:solidFill>
                <a:latin typeface="Arial" pitchFamily="34" charset="0"/>
                <a:ea typeface="Arial" pitchFamily="34" charset="-122"/>
                <a:cs typeface="Arial" pitchFamily="34" charset="-120"/>
              </a:rPr>
              <a:t>Flagship: Chicago · Forced rank #2</a:t>
            </a:r>
            <a:endParaRPr lang="en-US" sz="1100" dirty="0"/>
          </a:p>
        </p:txBody>
      </p:sp>
      <p:sp>
        <p:nvSpPr>
          <p:cNvPr id="30" name="Text 28"/>
          <p:cNvSpPr/>
          <p:nvPr/>
        </p:nvSpPr>
        <p:spPr>
          <a:xfrm>
            <a:off x="8046720" y="3685032"/>
            <a:ext cx="3383280" cy="457200"/>
          </a:xfrm>
          <a:prstGeom prst="rect">
            <a:avLst/>
          </a:prstGeom>
          <a:noFill/>
          <a:ln/>
        </p:spPr>
        <p:txBody>
          <a:bodyPr wrap="square" lIns="25400" tIns="25400" rIns="25400" bIns="25400" rtlCol="0" anchor="ctr">
            <a:normAutofit/>
          </a:bodyPr>
          <a:lstStyle/>
          <a:p>
            <a:pPr indent="0" marL="0">
              <a:buNone/>
            </a:pPr>
            <a:r>
              <a:rPr lang="en-US" sz="1100" dirty="0">
                <a:solidFill>
                  <a:srgbClr val="1D2125"/>
                </a:solidFill>
                <a:latin typeface="Arial" pitchFamily="34" charset="0"/>
                <a:ea typeface="Arial" pitchFamily="34" charset="-122"/>
                <a:cs typeface="Arial" pitchFamily="34" charset="-120"/>
              </a:rPr>
              <a:t>JIT elevation GA in August.</a:t>
            </a:r>
            <a:endParaRPr lang="en-US" sz="1100" dirty="0"/>
          </a:p>
        </p:txBody>
      </p:sp>
      <p:sp>
        <p:nvSpPr>
          <p:cNvPr id="31" name="Shape 29"/>
          <p:cNvSpPr/>
          <p:nvPr/>
        </p:nvSpPr>
        <p:spPr>
          <a:xfrm>
            <a:off x="640080" y="4251960"/>
            <a:ext cx="10881360" cy="566928"/>
          </a:xfrm>
          <a:prstGeom prst="roundRect">
            <a:avLst>
              <a:gd name="adj" fmla="val 12903"/>
            </a:avLst>
          </a:prstGeom>
          <a:solidFill>
            <a:srgbClr val="FFFFFF"/>
          </a:solidFill>
          <a:ln w="12700">
            <a:solidFill>
              <a:srgbClr val="DDDDD8"/>
            </a:solidFill>
            <a:prstDash val="solid"/>
          </a:ln>
        </p:spPr>
      </p:sp>
      <p:sp>
        <p:nvSpPr>
          <p:cNvPr id="32" name="Shape 30"/>
          <p:cNvSpPr/>
          <p:nvPr/>
        </p:nvSpPr>
        <p:spPr>
          <a:xfrm>
            <a:off x="777240" y="4389120"/>
            <a:ext cx="960120" cy="292608"/>
          </a:xfrm>
          <a:prstGeom prst="roundRect">
            <a:avLst>
              <a:gd name="adj" fmla="val 15625"/>
            </a:avLst>
          </a:prstGeom>
          <a:solidFill>
            <a:srgbClr val="2F5D50"/>
          </a:solidFill>
          <a:ln w="12700">
            <a:solidFill>
              <a:srgbClr val="2F5D50"/>
            </a:solidFill>
            <a:prstDash val="solid"/>
          </a:ln>
        </p:spPr>
      </p:sp>
      <p:sp>
        <p:nvSpPr>
          <p:cNvPr id="33" name="Text 31"/>
          <p:cNvSpPr/>
          <p:nvPr/>
        </p:nvSpPr>
        <p:spPr>
          <a:xfrm>
            <a:off x="777240" y="4379976"/>
            <a:ext cx="960120" cy="310896"/>
          </a:xfrm>
          <a:prstGeom prst="rect">
            <a:avLst/>
          </a:prstGeom>
          <a:noFill/>
          <a:ln/>
        </p:spPr>
        <p:txBody>
          <a:bodyPr wrap="square" lIns="25400" tIns="25400" rIns="25400" bIns="2540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SHIPPED</a:t>
            </a:r>
            <a:endParaRPr lang="en-US" sz="1000" dirty="0"/>
          </a:p>
        </p:txBody>
      </p:sp>
      <p:sp>
        <p:nvSpPr>
          <p:cNvPr id="34" name="Text 32"/>
          <p:cNvSpPr/>
          <p:nvPr/>
        </p:nvSpPr>
        <p:spPr>
          <a:xfrm>
            <a:off x="1920240" y="4343400"/>
            <a:ext cx="3566160" cy="411480"/>
          </a:xfrm>
          <a:prstGeom prst="rect">
            <a:avLst/>
          </a:prstGeom>
          <a:noFill/>
          <a:ln/>
        </p:spPr>
        <p:txBody>
          <a:bodyPr wrap="square" lIns="25400" tIns="25400" rIns="25400" bIns="25400" rtlCol="0" anchor="ctr">
            <a:normAutofit/>
          </a:bodyPr>
          <a:lstStyle/>
          <a:p>
            <a:pPr indent="0" marL="0">
              <a:buNone/>
            </a:pPr>
            <a:r>
              <a:rPr lang="en-US" sz="1500" b="1" dirty="0">
                <a:solidFill>
                  <a:srgbClr val="1D2125"/>
                </a:solidFill>
                <a:latin typeface="Arial" pitchFamily="34" charset="0"/>
                <a:ea typeface="Arial" pitchFamily="34" charset="-122"/>
                <a:cs typeface="Arial" pitchFamily="34" charset="-120"/>
              </a:rPr>
              <a:t>Faster SCIM provisioning</a:t>
            </a:r>
            <a:endParaRPr lang="en-US" sz="1500" dirty="0"/>
          </a:p>
        </p:txBody>
      </p:sp>
      <p:sp>
        <p:nvSpPr>
          <p:cNvPr id="35" name="Text 33"/>
          <p:cNvSpPr/>
          <p:nvPr/>
        </p:nvSpPr>
        <p:spPr>
          <a:xfrm>
            <a:off x="5532120" y="4343400"/>
            <a:ext cx="2514600" cy="411480"/>
          </a:xfrm>
          <a:prstGeom prst="rect">
            <a:avLst/>
          </a:prstGeom>
          <a:noFill/>
          <a:ln/>
        </p:spPr>
        <p:txBody>
          <a:bodyPr wrap="square" lIns="25400" tIns="25400" rIns="25400" bIns="25400" rtlCol="0" anchor="ctr">
            <a:normAutofit/>
          </a:bodyPr>
          <a:lstStyle/>
          <a:p>
            <a:pPr indent="0" marL="0">
              <a:buNone/>
            </a:pPr>
            <a:r>
              <a:rPr lang="en-US" sz="1100" dirty="0">
                <a:solidFill>
                  <a:srgbClr val="6B7177"/>
                </a:solidFill>
                <a:latin typeface="Arial" pitchFamily="34" charset="0"/>
                <a:ea typeface="Arial" pitchFamily="34" charset="-122"/>
                <a:cs typeface="Arial" pitchFamily="34" charset="-120"/>
              </a:rPr>
              <a:t>Q3 board session · 7 of 10</a:t>
            </a:r>
            <a:endParaRPr lang="en-US" sz="1100" dirty="0"/>
          </a:p>
        </p:txBody>
      </p:sp>
      <p:sp>
        <p:nvSpPr>
          <p:cNvPr id="36" name="Text 34"/>
          <p:cNvSpPr/>
          <p:nvPr/>
        </p:nvSpPr>
        <p:spPr>
          <a:xfrm>
            <a:off x="8046720" y="4325112"/>
            <a:ext cx="3383280" cy="457200"/>
          </a:xfrm>
          <a:prstGeom prst="rect">
            <a:avLst/>
          </a:prstGeom>
          <a:noFill/>
          <a:ln/>
        </p:spPr>
        <p:txBody>
          <a:bodyPr wrap="square" lIns="25400" tIns="25400" rIns="25400" bIns="25400" rtlCol="0" anchor="ctr">
            <a:normAutofit/>
          </a:bodyPr>
          <a:lstStyle/>
          <a:p>
            <a:pPr indent="0" marL="0">
              <a:buNone/>
            </a:pPr>
            <a:r>
              <a:rPr lang="en-US" sz="1100" dirty="0">
                <a:solidFill>
                  <a:srgbClr val="1D2125"/>
                </a:solidFill>
                <a:latin typeface="Arial" pitchFamily="34" charset="0"/>
                <a:ea typeface="Arial" pitchFamily="34" charset="-122"/>
                <a:cs typeface="Arial" pitchFamily="34" charset="-120"/>
              </a:rPr>
              <a:t>Provisioning time cut from minutes to seconds.</a:t>
            </a:r>
            <a:endParaRPr lang="en-US" sz="1100" dirty="0"/>
          </a:p>
        </p:txBody>
      </p:sp>
      <p:sp>
        <p:nvSpPr>
          <p:cNvPr id="37" name="Shape 35"/>
          <p:cNvSpPr/>
          <p:nvPr/>
        </p:nvSpPr>
        <p:spPr>
          <a:xfrm>
            <a:off x="640080" y="4892040"/>
            <a:ext cx="10881360" cy="566928"/>
          </a:xfrm>
          <a:prstGeom prst="roundRect">
            <a:avLst>
              <a:gd name="adj" fmla="val 12903"/>
            </a:avLst>
          </a:prstGeom>
          <a:solidFill>
            <a:srgbClr val="FFFFFF"/>
          </a:solidFill>
          <a:ln w="12700">
            <a:solidFill>
              <a:srgbClr val="DDDDD8"/>
            </a:solidFill>
            <a:prstDash val="solid"/>
          </a:ln>
        </p:spPr>
      </p:sp>
      <p:sp>
        <p:nvSpPr>
          <p:cNvPr id="38" name="Shape 36"/>
          <p:cNvSpPr/>
          <p:nvPr/>
        </p:nvSpPr>
        <p:spPr>
          <a:xfrm>
            <a:off x="777240" y="5029200"/>
            <a:ext cx="960120" cy="292608"/>
          </a:xfrm>
          <a:prstGeom prst="roundRect">
            <a:avLst>
              <a:gd name="adj" fmla="val 15625"/>
            </a:avLst>
          </a:prstGeom>
          <a:solidFill>
            <a:srgbClr val="2F5D50"/>
          </a:solidFill>
          <a:ln w="12700">
            <a:solidFill>
              <a:srgbClr val="2F5D50"/>
            </a:solidFill>
            <a:prstDash val="solid"/>
          </a:ln>
        </p:spPr>
      </p:sp>
      <p:sp>
        <p:nvSpPr>
          <p:cNvPr id="39" name="Text 37"/>
          <p:cNvSpPr/>
          <p:nvPr/>
        </p:nvSpPr>
        <p:spPr>
          <a:xfrm>
            <a:off x="777240" y="5020056"/>
            <a:ext cx="960120" cy="310896"/>
          </a:xfrm>
          <a:prstGeom prst="rect">
            <a:avLst/>
          </a:prstGeom>
          <a:noFill/>
          <a:ln/>
        </p:spPr>
        <p:txBody>
          <a:bodyPr wrap="square" lIns="25400" tIns="25400" rIns="25400" bIns="2540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SHIPPED</a:t>
            </a:r>
            <a:endParaRPr lang="en-US" sz="1000" dirty="0"/>
          </a:p>
        </p:txBody>
      </p:sp>
      <p:sp>
        <p:nvSpPr>
          <p:cNvPr id="40" name="Text 38"/>
          <p:cNvSpPr/>
          <p:nvPr/>
        </p:nvSpPr>
        <p:spPr>
          <a:xfrm>
            <a:off x="1920240" y="4983480"/>
            <a:ext cx="3566160" cy="411480"/>
          </a:xfrm>
          <a:prstGeom prst="rect">
            <a:avLst/>
          </a:prstGeom>
          <a:noFill/>
          <a:ln/>
        </p:spPr>
        <p:txBody>
          <a:bodyPr wrap="square" lIns="25400" tIns="25400" rIns="25400" bIns="25400" rtlCol="0" anchor="ctr">
            <a:normAutofit/>
          </a:bodyPr>
          <a:lstStyle/>
          <a:p>
            <a:pPr indent="0" marL="0">
              <a:buNone/>
            </a:pPr>
            <a:r>
              <a:rPr lang="en-US" sz="1500" b="1" dirty="0">
                <a:solidFill>
                  <a:srgbClr val="1D2125"/>
                </a:solidFill>
                <a:latin typeface="Arial" pitchFamily="34" charset="0"/>
                <a:ea typeface="Arial" pitchFamily="34" charset="-122"/>
                <a:cs typeface="Arial" pitchFamily="34" charset="-120"/>
              </a:rPr>
              <a:t>Okta and Entra feature parity</a:t>
            </a:r>
            <a:endParaRPr lang="en-US" sz="1500" dirty="0"/>
          </a:p>
        </p:txBody>
      </p:sp>
      <p:sp>
        <p:nvSpPr>
          <p:cNvPr id="41" name="Text 39"/>
          <p:cNvSpPr/>
          <p:nvPr/>
        </p:nvSpPr>
        <p:spPr>
          <a:xfrm>
            <a:off x="5532120" y="4983480"/>
            <a:ext cx="2514600" cy="411480"/>
          </a:xfrm>
          <a:prstGeom prst="rect">
            <a:avLst/>
          </a:prstGeom>
          <a:noFill/>
          <a:ln/>
        </p:spPr>
        <p:txBody>
          <a:bodyPr wrap="square" lIns="25400" tIns="25400" rIns="25400" bIns="25400" rtlCol="0" anchor="ctr">
            <a:normAutofit/>
          </a:bodyPr>
          <a:lstStyle/>
          <a:p>
            <a:pPr indent="0" marL="0">
              <a:buNone/>
            </a:pPr>
            <a:r>
              <a:rPr lang="en-US" sz="1100" dirty="0">
                <a:solidFill>
                  <a:srgbClr val="6B7177"/>
                </a:solidFill>
                <a:latin typeface="Arial" pitchFamily="34" charset="0"/>
                <a:ea typeface="Arial" pitchFamily="34" charset="-122"/>
                <a:cs typeface="Arial" pitchFamily="34" charset="-120"/>
              </a:rPr>
              <a:t>Q1 board session · 6 of 11</a:t>
            </a:r>
            <a:endParaRPr lang="en-US" sz="1100" dirty="0"/>
          </a:p>
        </p:txBody>
      </p:sp>
      <p:sp>
        <p:nvSpPr>
          <p:cNvPr id="42" name="Text 40"/>
          <p:cNvSpPr/>
          <p:nvPr/>
        </p:nvSpPr>
        <p:spPr>
          <a:xfrm>
            <a:off x="8046720" y="4965192"/>
            <a:ext cx="3383280" cy="457200"/>
          </a:xfrm>
          <a:prstGeom prst="rect">
            <a:avLst/>
          </a:prstGeom>
          <a:noFill/>
          <a:ln/>
        </p:spPr>
        <p:txBody>
          <a:bodyPr wrap="square" lIns="25400" tIns="25400" rIns="25400" bIns="25400" rtlCol="0" anchor="ctr">
            <a:normAutofit/>
          </a:bodyPr>
          <a:lstStyle/>
          <a:p>
            <a:pPr indent="0" marL="0">
              <a:buNone/>
            </a:pPr>
            <a:r>
              <a:rPr lang="en-US" sz="1100" dirty="0">
                <a:solidFill>
                  <a:srgbClr val="1D2125"/>
                </a:solidFill>
                <a:latin typeface="Arial" pitchFamily="34" charset="0"/>
                <a:ea typeface="Arial" pitchFamily="34" charset="-122"/>
                <a:cs typeface="Arial" pitchFamily="34" charset="-120"/>
              </a:rPr>
              <a:t>Entra ID connector reached parity in June.</a:t>
            </a:r>
            <a:endParaRPr lang="en-US" sz="1100" dirty="0"/>
          </a:p>
        </p:txBody>
      </p:sp>
      <p:sp>
        <p:nvSpPr>
          <p:cNvPr id="43" name="Shape 41"/>
          <p:cNvSpPr/>
          <p:nvPr/>
        </p:nvSpPr>
        <p:spPr>
          <a:xfrm>
            <a:off x="640080" y="5532120"/>
            <a:ext cx="10881360" cy="566928"/>
          </a:xfrm>
          <a:prstGeom prst="roundRect">
            <a:avLst>
              <a:gd name="adj" fmla="val 12903"/>
            </a:avLst>
          </a:prstGeom>
          <a:solidFill>
            <a:srgbClr val="FFFFFF"/>
          </a:solidFill>
          <a:ln w="12700">
            <a:solidFill>
              <a:srgbClr val="DDDDD8"/>
            </a:solidFill>
            <a:prstDash val="solid"/>
          </a:ln>
        </p:spPr>
      </p:sp>
      <p:sp>
        <p:nvSpPr>
          <p:cNvPr id="44" name="Shape 42"/>
          <p:cNvSpPr/>
          <p:nvPr/>
        </p:nvSpPr>
        <p:spPr>
          <a:xfrm>
            <a:off x="777240" y="5669280"/>
            <a:ext cx="960120" cy="292608"/>
          </a:xfrm>
          <a:prstGeom prst="roundRect">
            <a:avLst>
              <a:gd name="adj" fmla="val 15625"/>
            </a:avLst>
          </a:prstGeom>
          <a:solidFill>
            <a:srgbClr val="2F5D50"/>
          </a:solidFill>
          <a:ln w="12700">
            <a:solidFill>
              <a:srgbClr val="2F5D50"/>
            </a:solidFill>
            <a:prstDash val="solid"/>
          </a:ln>
        </p:spPr>
      </p:sp>
      <p:sp>
        <p:nvSpPr>
          <p:cNvPr id="45" name="Text 43"/>
          <p:cNvSpPr/>
          <p:nvPr/>
        </p:nvSpPr>
        <p:spPr>
          <a:xfrm>
            <a:off x="777240" y="5660136"/>
            <a:ext cx="960120" cy="310896"/>
          </a:xfrm>
          <a:prstGeom prst="rect">
            <a:avLst/>
          </a:prstGeom>
          <a:noFill/>
          <a:ln/>
        </p:spPr>
        <p:txBody>
          <a:bodyPr wrap="square" lIns="25400" tIns="25400" rIns="25400" bIns="25400" rtlCol="0" anchor="ctr"/>
          <a:lstStyle/>
          <a:p>
            <a:pPr algn="ctr" indent="0" marL="0">
              <a:buNone/>
            </a:pPr>
            <a:r>
              <a:rPr lang="en-US" sz="1000" b="1" dirty="0">
                <a:solidFill>
                  <a:srgbClr val="FFFFFF"/>
                </a:solidFill>
                <a:latin typeface="Arial" pitchFamily="34" charset="0"/>
                <a:ea typeface="Arial" pitchFamily="34" charset="-122"/>
                <a:cs typeface="Arial" pitchFamily="34" charset="-120"/>
              </a:rPr>
              <a:t>SHIPPED</a:t>
            </a:r>
            <a:endParaRPr lang="en-US" sz="1000" dirty="0"/>
          </a:p>
        </p:txBody>
      </p:sp>
      <p:sp>
        <p:nvSpPr>
          <p:cNvPr id="46" name="Text 44"/>
          <p:cNvSpPr/>
          <p:nvPr/>
        </p:nvSpPr>
        <p:spPr>
          <a:xfrm>
            <a:off x="1920240" y="5623560"/>
            <a:ext cx="3566160" cy="411480"/>
          </a:xfrm>
          <a:prstGeom prst="rect">
            <a:avLst/>
          </a:prstGeom>
          <a:noFill/>
          <a:ln/>
        </p:spPr>
        <p:txBody>
          <a:bodyPr wrap="square" lIns="25400" tIns="25400" rIns="25400" bIns="25400" rtlCol="0" anchor="ctr">
            <a:normAutofit/>
          </a:bodyPr>
          <a:lstStyle/>
          <a:p>
            <a:pPr indent="0" marL="0">
              <a:buNone/>
            </a:pPr>
            <a:r>
              <a:rPr lang="en-US" sz="1500" b="1" dirty="0">
                <a:solidFill>
                  <a:srgbClr val="1D2125"/>
                </a:solidFill>
                <a:latin typeface="Arial" pitchFamily="34" charset="0"/>
                <a:ea typeface="Arial" pitchFamily="34" charset="-122"/>
                <a:cs typeface="Arial" pitchFamily="34" charset="-120"/>
              </a:rPr>
              <a:t>Fewer false positives in ITDR alerts</a:t>
            </a:r>
            <a:endParaRPr lang="en-US" sz="1500" dirty="0"/>
          </a:p>
        </p:txBody>
      </p:sp>
      <p:sp>
        <p:nvSpPr>
          <p:cNvPr id="47" name="Text 45"/>
          <p:cNvSpPr/>
          <p:nvPr/>
        </p:nvSpPr>
        <p:spPr>
          <a:xfrm>
            <a:off x="5532120" y="5623560"/>
            <a:ext cx="2514600" cy="411480"/>
          </a:xfrm>
          <a:prstGeom prst="rect">
            <a:avLst/>
          </a:prstGeom>
          <a:noFill/>
          <a:ln/>
        </p:spPr>
        <p:txBody>
          <a:bodyPr wrap="square" lIns="25400" tIns="25400" rIns="25400" bIns="25400" rtlCol="0" anchor="ctr">
            <a:normAutofit/>
          </a:bodyPr>
          <a:lstStyle/>
          <a:p>
            <a:pPr indent="0" marL="0">
              <a:buNone/>
            </a:pPr>
            <a:r>
              <a:rPr lang="en-US" sz="1100" dirty="0">
                <a:solidFill>
                  <a:srgbClr val="6B7177"/>
                </a:solidFill>
                <a:latin typeface="Arial" pitchFamily="34" charset="0"/>
                <a:ea typeface="Arial" pitchFamily="34" charset="-122"/>
                <a:cs typeface="Arial" pitchFamily="34" charset="-120"/>
              </a:rPr>
              <a:t>Q2 board session · 6 of 11</a:t>
            </a:r>
            <a:endParaRPr lang="en-US" sz="1100" dirty="0"/>
          </a:p>
        </p:txBody>
      </p:sp>
      <p:sp>
        <p:nvSpPr>
          <p:cNvPr id="48" name="Text 46"/>
          <p:cNvSpPr/>
          <p:nvPr/>
        </p:nvSpPr>
        <p:spPr>
          <a:xfrm>
            <a:off x="8046720" y="5605272"/>
            <a:ext cx="3383280" cy="457200"/>
          </a:xfrm>
          <a:prstGeom prst="rect">
            <a:avLst/>
          </a:prstGeom>
          <a:noFill/>
          <a:ln/>
        </p:spPr>
        <p:txBody>
          <a:bodyPr wrap="square" lIns="25400" tIns="25400" rIns="25400" bIns="25400" rtlCol="0" anchor="ctr">
            <a:normAutofit/>
          </a:bodyPr>
          <a:lstStyle/>
          <a:p>
            <a:pPr indent="0" marL="0">
              <a:buNone/>
            </a:pPr>
            <a:r>
              <a:rPr lang="en-US" sz="1100" dirty="0">
                <a:solidFill>
                  <a:srgbClr val="1D2125"/>
                </a:solidFill>
                <a:latin typeface="Arial" pitchFamily="34" charset="0"/>
                <a:ea typeface="Arial" pitchFamily="34" charset="-122"/>
                <a:cs typeface="Arial" pitchFamily="34" charset="-120"/>
              </a:rPr>
              <a:t>New baselining cut alert volume for pilot customers.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6F4"/>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F5D50"/>
          </a:solidFill>
          <a:ln w="12700">
            <a:solidFill>
              <a:srgbClr val="2F5D50"/>
            </a:solidFill>
            <a:prstDash val="solid"/>
          </a:ln>
        </p:spPr>
      </p:sp>
      <p:sp>
        <p:nvSpPr>
          <p:cNvPr id="3" name="Text 1"/>
          <p:cNvSpPr/>
          <p:nvPr/>
        </p:nvSpPr>
        <p:spPr>
          <a:xfrm>
            <a:off x="640080" y="411480"/>
            <a:ext cx="10058400" cy="365760"/>
          </a:xfrm>
          <a:prstGeom prst="rect">
            <a:avLst/>
          </a:prstGeom>
          <a:noFill/>
          <a:ln/>
        </p:spPr>
        <p:txBody>
          <a:bodyPr wrap="square" lIns="25400" tIns="25400" rIns="25400" bIns="25400" rtlCol="0" anchor="t"/>
          <a:lstStyle/>
          <a:p>
            <a:pPr indent="0" marL="0">
              <a:buNone/>
            </a:pPr>
            <a:r>
              <a:rPr lang="en-US" sz="1200" b="1" dirty="0">
                <a:solidFill>
                  <a:srgbClr val="2F5D50"/>
                </a:solidFill>
                <a:latin typeface="Arial" pitchFamily="34" charset="0"/>
                <a:ea typeface="Arial" pitchFamily="34" charset="-122"/>
                <a:cs typeface="Arial" pitchFamily="34" charset="-120"/>
              </a:rPr>
              <a:t>YOU SAID, WE DID</a:t>
            </a:r>
            <a:endParaRPr lang="en-US" sz="1200" dirty="0"/>
          </a:p>
        </p:txBody>
      </p:sp>
      <p:sp>
        <p:nvSpPr>
          <p:cNvPr id="4" name="Text 2"/>
          <p:cNvSpPr/>
          <p:nvPr/>
        </p:nvSpPr>
        <p:spPr>
          <a:xfrm>
            <a:off x="640080" y="731520"/>
            <a:ext cx="10881360" cy="822960"/>
          </a:xfrm>
          <a:prstGeom prst="rect">
            <a:avLst/>
          </a:prstGeom>
          <a:noFill/>
          <a:ln/>
        </p:spPr>
        <p:txBody>
          <a:bodyPr wrap="square" lIns="25400" tIns="25400" rIns="25400" bIns="25400" rtlCol="0" anchor="t"/>
          <a:lstStyle/>
          <a:p>
            <a:pPr indent="0" marL="0">
              <a:buNone/>
            </a:pPr>
            <a:r>
              <a:rPr lang="en-US" sz="3000" b="1" dirty="0">
                <a:solidFill>
                  <a:srgbClr val="1D2125"/>
                </a:solidFill>
                <a:latin typeface="Arial" pitchFamily="34" charset="0"/>
                <a:ea typeface="Arial" pitchFamily="34" charset="-122"/>
                <a:cs typeface="Arial" pitchFamily="34" charset="-120"/>
              </a:rPr>
              <a:t>Planned, and what you said no to</a:t>
            </a:r>
            <a:endParaRPr lang="en-US" sz="3000" dirty="0"/>
          </a:p>
        </p:txBody>
      </p:sp>
      <p:sp>
        <p:nvSpPr>
          <p:cNvPr id="5" name="Text 3"/>
          <p:cNvSpPr/>
          <p:nvPr/>
        </p:nvSpPr>
        <p:spPr>
          <a:xfrm>
            <a:off x="640080" y="6355080"/>
            <a:ext cx="7315200" cy="320040"/>
          </a:xfrm>
          <a:prstGeom prst="rect">
            <a:avLst/>
          </a:prstGeom>
          <a:noFill/>
          <a:ln/>
        </p:spPr>
        <p:txBody>
          <a:bodyPr wrap="square" lIns="25400" tIns="25400" rIns="25400" bIns="25400" rtlCol="0" anchor="t"/>
          <a:lstStyle/>
          <a:p>
            <a:pPr indent="0" marL="0">
              <a:buNone/>
            </a:pPr>
            <a:r>
              <a:rPr lang="en-US" sz="1000" dirty="0">
                <a:solidFill>
                  <a:srgbClr val="6B7177"/>
                </a:solidFill>
                <a:latin typeface="Arial" pitchFamily="34" charset="0"/>
                <a:ea typeface="Arial" pitchFamily="34" charset="-122"/>
                <a:cs typeface="Arial" pitchFamily="34" charset="-120"/>
              </a:rPr>
              <a:t>Example Identity Customer Council (sample) · 2026 board impact (sample)</a:t>
            </a:r>
            <a:endParaRPr lang="en-US" sz="1000" dirty="0"/>
          </a:p>
        </p:txBody>
      </p:sp>
      <p:sp>
        <p:nvSpPr>
          <p:cNvPr id="6" name="Text 4"/>
          <p:cNvSpPr/>
          <p:nvPr/>
        </p:nvSpPr>
        <p:spPr>
          <a:xfrm>
            <a:off x="7436815" y="6355080"/>
            <a:ext cx="4114800" cy="320040"/>
          </a:xfrm>
          <a:prstGeom prst="rect">
            <a:avLst/>
          </a:prstGeom>
          <a:noFill/>
          <a:ln/>
        </p:spPr>
        <p:txBody>
          <a:bodyPr wrap="square" lIns="25400" tIns="25400" rIns="25400" bIns="25400" rtlCol="0" anchor="t"/>
          <a:lstStyle/>
          <a:p>
            <a:pPr algn="r" indent="0" marL="0">
              <a:buNone/>
            </a:pPr>
            <a:r>
              <a:rPr lang="en-US" sz="1000" b="1" dirty="0">
                <a:solidFill>
                  <a:srgbClr val="6B7177"/>
                </a:solidFill>
                <a:latin typeface="Arial" pitchFamily="34" charset="0"/>
                <a:ea typeface="Arial" pitchFamily="34" charset="-122"/>
                <a:cs typeface="Arial" pitchFamily="34" charset="-120"/>
              </a:rPr>
              <a:t>Prepared by Candid Table</a:t>
            </a:r>
            <a:endParaRPr lang="en-US" sz="1000" dirty="0"/>
          </a:p>
        </p:txBody>
      </p:sp>
      <p:sp>
        <p:nvSpPr>
          <p:cNvPr id="7" name="Text 5"/>
          <p:cNvSpPr/>
          <p:nvPr/>
        </p:nvSpPr>
        <p:spPr>
          <a:xfrm>
            <a:off x="640080" y="1645920"/>
            <a:ext cx="5486400" cy="365760"/>
          </a:xfrm>
          <a:prstGeom prst="rect">
            <a:avLst/>
          </a:prstGeom>
          <a:noFill/>
          <a:ln/>
        </p:spPr>
        <p:txBody>
          <a:bodyPr wrap="square" lIns="25400" tIns="25400" rIns="25400" bIns="25400" rtlCol="0" anchor="t"/>
          <a:lstStyle/>
          <a:p>
            <a:pPr indent="0" marL="0">
              <a:buNone/>
            </a:pPr>
            <a:r>
              <a:rPr lang="en-US" sz="1800" b="1" dirty="0">
                <a:solidFill>
                  <a:srgbClr val="2F5D50"/>
                </a:solidFill>
                <a:latin typeface="Arial" pitchFamily="34" charset="0"/>
                <a:ea typeface="Arial" pitchFamily="34" charset="-122"/>
                <a:cs typeface="Arial" pitchFamily="34" charset="-120"/>
              </a:rPr>
              <a:t>Planned (4)</a:t>
            </a:r>
            <a:endParaRPr lang="en-US" sz="1800" dirty="0"/>
          </a:p>
        </p:txBody>
      </p:sp>
      <p:sp>
        <p:nvSpPr>
          <p:cNvPr id="8" name="Shape 6"/>
          <p:cNvSpPr/>
          <p:nvPr/>
        </p:nvSpPr>
        <p:spPr>
          <a:xfrm>
            <a:off x="640080" y="2148840"/>
            <a:ext cx="5486400" cy="868680"/>
          </a:xfrm>
          <a:prstGeom prst="roundRect">
            <a:avLst>
              <a:gd name="adj" fmla="val 8421"/>
            </a:avLst>
          </a:prstGeom>
          <a:solidFill>
            <a:srgbClr val="FFFFFF"/>
          </a:solidFill>
          <a:ln w="12700">
            <a:solidFill>
              <a:srgbClr val="DDDDD8"/>
            </a:solidFill>
            <a:prstDash val="solid"/>
          </a:ln>
        </p:spPr>
      </p:sp>
      <p:sp>
        <p:nvSpPr>
          <p:cNvPr id="9" name="Text 7"/>
          <p:cNvSpPr/>
          <p:nvPr/>
        </p:nvSpPr>
        <p:spPr>
          <a:xfrm>
            <a:off x="868680" y="2258568"/>
            <a:ext cx="5120640" cy="365760"/>
          </a:xfrm>
          <a:prstGeom prst="rect">
            <a:avLst/>
          </a:prstGeom>
          <a:noFill/>
          <a:ln/>
        </p:spPr>
        <p:txBody>
          <a:bodyPr wrap="square" lIns="25400" tIns="25400" rIns="25400" bIns="25400" rtlCol="0" anchor="t">
            <a:normAutofit/>
          </a:bodyPr>
          <a:lstStyle/>
          <a:p>
            <a:pPr indent="0" marL="0">
              <a:buNone/>
            </a:pPr>
            <a:r>
              <a:rPr lang="en-US" sz="1500" b="1" dirty="0">
                <a:solidFill>
                  <a:srgbClr val="1D2125"/>
                </a:solidFill>
                <a:latin typeface="Arial" pitchFamily="34" charset="0"/>
                <a:ea typeface="Arial" pitchFamily="34" charset="-122"/>
                <a:cs typeface="Arial" pitchFamily="34" charset="-120"/>
              </a:rPr>
              <a:t>PAM for cloud workloads</a:t>
            </a:r>
            <a:endParaRPr lang="en-US" sz="1500" dirty="0"/>
          </a:p>
        </p:txBody>
      </p:sp>
      <p:sp>
        <p:nvSpPr>
          <p:cNvPr id="10" name="Text 8"/>
          <p:cNvSpPr/>
          <p:nvPr/>
        </p:nvSpPr>
        <p:spPr>
          <a:xfrm>
            <a:off x="868680" y="2606040"/>
            <a:ext cx="512064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Design partners onboarding in November.</a:t>
            </a:r>
            <a:endParaRPr lang="en-US" sz="1200" dirty="0"/>
          </a:p>
        </p:txBody>
      </p:sp>
      <p:sp>
        <p:nvSpPr>
          <p:cNvPr id="11" name="Shape 9"/>
          <p:cNvSpPr/>
          <p:nvPr/>
        </p:nvSpPr>
        <p:spPr>
          <a:xfrm>
            <a:off x="640080" y="3136392"/>
            <a:ext cx="5486400" cy="868680"/>
          </a:xfrm>
          <a:prstGeom prst="roundRect">
            <a:avLst>
              <a:gd name="adj" fmla="val 8421"/>
            </a:avLst>
          </a:prstGeom>
          <a:solidFill>
            <a:srgbClr val="FFFFFF"/>
          </a:solidFill>
          <a:ln w="12700">
            <a:solidFill>
              <a:srgbClr val="DDDDD8"/>
            </a:solidFill>
            <a:prstDash val="solid"/>
          </a:ln>
        </p:spPr>
      </p:sp>
      <p:sp>
        <p:nvSpPr>
          <p:cNvPr id="12" name="Text 10"/>
          <p:cNvSpPr/>
          <p:nvPr/>
        </p:nvSpPr>
        <p:spPr>
          <a:xfrm>
            <a:off x="868680" y="3246120"/>
            <a:ext cx="5120640" cy="365760"/>
          </a:xfrm>
          <a:prstGeom prst="rect">
            <a:avLst/>
          </a:prstGeom>
          <a:noFill/>
          <a:ln/>
        </p:spPr>
        <p:txBody>
          <a:bodyPr wrap="square" lIns="25400" tIns="25400" rIns="25400" bIns="25400" rtlCol="0" anchor="t">
            <a:normAutofit/>
          </a:bodyPr>
          <a:lstStyle/>
          <a:p>
            <a:pPr indent="0" marL="0">
              <a:buNone/>
            </a:pPr>
            <a:r>
              <a:rPr lang="en-US" sz="1500" b="1" dirty="0">
                <a:solidFill>
                  <a:srgbClr val="1D2125"/>
                </a:solidFill>
                <a:latin typeface="Arial" pitchFamily="34" charset="0"/>
                <a:ea typeface="Arial" pitchFamily="34" charset="-122"/>
                <a:cs typeface="Arial" pitchFamily="34" charset="-120"/>
              </a:rPr>
              <a:t>Identities for AI agents</a:t>
            </a:r>
            <a:endParaRPr lang="en-US" sz="1500" dirty="0"/>
          </a:p>
        </p:txBody>
      </p:sp>
      <p:sp>
        <p:nvSpPr>
          <p:cNvPr id="13" name="Text 11"/>
          <p:cNvSpPr/>
          <p:nvPr/>
        </p:nvSpPr>
        <p:spPr>
          <a:xfrm>
            <a:off x="868680" y="3593592"/>
            <a:ext cx="512064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Agent identity preview planned for Q1 2027.</a:t>
            </a:r>
            <a:endParaRPr lang="en-US" sz="1200" dirty="0"/>
          </a:p>
        </p:txBody>
      </p:sp>
      <p:sp>
        <p:nvSpPr>
          <p:cNvPr id="14" name="Shape 12"/>
          <p:cNvSpPr/>
          <p:nvPr/>
        </p:nvSpPr>
        <p:spPr>
          <a:xfrm>
            <a:off x="640080" y="4123944"/>
            <a:ext cx="5486400" cy="868680"/>
          </a:xfrm>
          <a:prstGeom prst="roundRect">
            <a:avLst>
              <a:gd name="adj" fmla="val 8421"/>
            </a:avLst>
          </a:prstGeom>
          <a:solidFill>
            <a:srgbClr val="FFFFFF"/>
          </a:solidFill>
          <a:ln w="12700">
            <a:solidFill>
              <a:srgbClr val="DDDDD8"/>
            </a:solidFill>
            <a:prstDash val="solid"/>
          </a:ln>
        </p:spPr>
      </p:sp>
      <p:sp>
        <p:nvSpPr>
          <p:cNvPr id="15" name="Text 13"/>
          <p:cNvSpPr/>
          <p:nvPr/>
        </p:nvSpPr>
        <p:spPr>
          <a:xfrm>
            <a:off x="868680" y="4233672"/>
            <a:ext cx="5120640" cy="365760"/>
          </a:xfrm>
          <a:prstGeom prst="rect">
            <a:avLst/>
          </a:prstGeom>
          <a:noFill/>
          <a:ln/>
        </p:spPr>
        <p:txBody>
          <a:bodyPr wrap="square" lIns="25400" tIns="25400" rIns="25400" bIns="25400" rtlCol="0" anchor="t">
            <a:normAutofit/>
          </a:bodyPr>
          <a:lstStyle/>
          <a:p>
            <a:pPr indent="0" marL="0">
              <a:buNone/>
            </a:pPr>
            <a:r>
              <a:rPr lang="en-US" sz="1500" b="1" dirty="0">
                <a:solidFill>
                  <a:srgbClr val="1D2125"/>
                </a:solidFill>
                <a:latin typeface="Arial" pitchFamily="34" charset="0"/>
                <a:ea typeface="Arial" pitchFamily="34" charset="-122"/>
                <a:cs typeface="Arial" pitchFamily="34" charset="-120"/>
              </a:rPr>
              <a:t>Clearer pricing for machine identities</a:t>
            </a:r>
            <a:endParaRPr lang="en-US" sz="1500" dirty="0"/>
          </a:p>
        </p:txBody>
      </p:sp>
      <p:sp>
        <p:nvSpPr>
          <p:cNvPr id="16" name="Text 14"/>
          <p:cNvSpPr/>
          <p:nvPr/>
        </p:nvSpPr>
        <p:spPr>
          <a:xfrm>
            <a:off x="868680" y="4581144"/>
            <a:ext cx="512064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New per-workload pricing in Q1 2027.</a:t>
            </a:r>
            <a:endParaRPr lang="en-US" sz="1200" dirty="0"/>
          </a:p>
        </p:txBody>
      </p:sp>
      <p:sp>
        <p:nvSpPr>
          <p:cNvPr id="17" name="Shape 15"/>
          <p:cNvSpPr/>
          <p:nvPr/>
        </p:nvSpPr>
        <p:spPr>
          <a:xfrm>
            <a:off x="640080" y="5111496"/>
            <a:ext cx="5486400" cy="868680"/>
          </a:xfrm>
          <a:prstGeom prst="roundRect">
            <a:avLst>
              <a:gd name="adj" fmla="val 8421"/>
            </a:avLst>
          </a:prstGeom>
          <a:solidFill>
            <a:srgbClr val="FFFFFF"/>
          </a:solidFill>
          <a:ln w="12700">
            <a:solidFill>
              <a:srgbClr val="DDDDD8"/>
            </a:solidFill>
            <a:prstDash val="solid"/>
          </a:ln>
        </p:spPr>
      </p:sp>
      <p:sp>
        <p:nvSpPr>
          <p:cNvPr id="18" name="Text 16"/>
          <p:cNvSpPr/>
          <p:nvPr/>
        </p:nvSpPr>
        <p:spPr>
          <a:xfrm>
            <a:off x="868680" y="5221224"/>
            <a:ext cx="5120640" cy="365760"/>
          </a:xfrm>
          <a:prstGeom prst="rect">
            <a:avLst/>
          </a:prstGeom>
          <a:noFill/>
          <a:ln/>
        </p:spPr>
        <p:txBody>
          <a:bodyPr wrap="square" lIns="25400" tIns="25400" rIns="25400" bIns="25400" rtlCol="0" anchor="t">
            <a:normAutofit/>
          </a:bodyPr>
          <a:lstStyle/>
          <a:p>
            <a:pPr indent="0" marL="0">
              <a:buNone/>
            </a:pPr>
            <a:r>
              <a:rPr lang="en-US" sz="1500" b="1" dirty="0">
                <a:solidFill>
                  <a:srgbClr val="1D2125"/>
                </a:solidFill>
                <a:latin typeface="Arial" pitchFamily="34" charset="0"/>
                <a:ea typeface="Arial" pitchFamily="34" charset="-122"/>
                <a:cs typeface="Arial" pitchFamily="34" charset="-120"/>
              </a:rPr>
              <a:t>Machine-identity inventory</a:t>
            </a:r>
            <a:endParaRPr lang="en-US" sz="1500" dirty="0"/>
          </a:p>
        </p:txBody>
      </p:sp>
      <p:sp>
        <p:nvSpPr>
          <p:cNvPr id="19" name="Text 17"/>
          <p:cNvSpPr/>
          <p:nvPr/>
        </p:nvSpPr>
        <p:spPr>
          <a:xfrm>
            <a:off x="868680" y="5568696"/>
            <a:ext cx="512064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Discovery for cloud service accounts, Q4.</a:t>
            </a:r>
            <a:endParaRPr lang="en-US" sz="1200" dirty="0"/>
          </a:p>
        </p:txBody>
      </p:sp>
      <p:sp>
        <p:nvSpPr>
          <p:cNvPr id="20" name="Text 18"/>
          <p:cNvSpPr/>
          <p:nvPr/>
        </p:nvSpPr>
        <p:spPr>
          <a:xfrm>
            <a:off x="6492240" y="1645920"/>
            <a:ext cx="5029200" cy="365760"/>
          </a:xfrm>
          <a:prstGeom prst="rect">
            <a:avLst/>
          </a:prstGeom>
          <a:noFill/>
          <a:ln/>
        </p:spPr>
        <p:txBody>
          <a:bodyPr wrap="square" lIns="25400" tIns="25400" rIns="25400" bIns="25400" rtlCol="0" anchor="t"/>
          <a:lstStyle/>
          <a:p>
            <a:pPr indent="0" marL="0">
              <a:buNone/>
            </a:pPr>
            <a:r>
              <a:rPr lang="en-US" sz="1800" b="1" dirty="0">
                <a:solidFill>
                  <a:srgbClr val="9A6B12"/>
                </a:solidFill>
                <a:latin typeface="Arial" pitchFamily="34" charset="0"/>
                <a:ea typeface="Arial" pitchFamily="34" charset="-122"/>
                <a:cs typeface="Arial" pitchFamily="34" charset="-120"/>
              </a:rPr>
              <a:t>Not doing (2), and why</a:t>
            </a:r>
            <a:endParaRPr lang="en-US" sz="1800" dirty="0"/>
          </a:p>
        </p:txBody>
      </p:sp>
      <p:sp>
        <p:nvSpPr>
          <p:cNvPr id="21" name="Shape 19"/>
          <p:cNvSpPr/>
          <p:nvPr/>
        </p:nvSpPr>
        <p:spPr>
          <a:xfrm>
            <a:off x="6492240" y="2148840"/>
            <a:ext cx="5029200" cy="1097280"/>
          </a:xfrm>
          <a:prstGeom prst="roundRect">
            <a:avLst>
              <a:gd name="adj" fmla="val 6667"/>
            </a:avLst>
          </a:prstGeom>
          <a:solidFill>
            <a:srgbClr val="FFFFFF"/>
          </a:solidFill>
          <a:ln w="12700">
            <a:solidFill>
              <a:srgbClr val="DDDDD8"/>
            </a:solidFill>
            <a:prstDash val="solid"/>
          </a:ln>
        </p:spPr>
      </p:sp>
      <p:sp>
        <p:nvSpPr>
          <p:cNvPr id="22" name="Text 20"/>
          <p:cNvSpPr/>
          <p:nvPr/>
        </p:nvSpPr>
        <p:spPr>
          <a:xfrm>
            <a:off x="6720840" y="2258568"/>
            <a:ext cx="4663440" cy="365760"/>
          </a:xfrm>
          <a:prstGeom prst="rect">
            <a:avLst/>
          </a:prstGeom>
          <a:noFill/>
          <a:ln/>
        </p:spPr>
        <p:txBody>
          <a:bodyPr wrap="square" lIns="25400" tIns="25400" rIns="25400" bIns="25400" rtlCol="0" anchor="t">
            <a:normAutofit/>
          </a:bodyPr>
          <a:lstStyle/>
          <a:p>
            <a:pPr indent="0" marL="0">
              <a:buNone/>
            </a:pPr>
            <a:r>
              <a:rPr lang="en-US" sz="1500" b="1" dirty="0">
                <a:solidFill>
                  <a:srgbClr val="1D2125"/>
                </a:solidFill>
                <a:latin typeface="Arial" pitchFamily="34" charset="0"/>
                <a:ea typeface="Arial" pitchFamily="34" charset="-122"/>
                <a:cs typeface="Arial" pitchFamily="34" charset="-120"/>
              </a:rPr>
              <a:t>A self-hosted option</a:t>
            </a:r>
            <a:endParaRPr lang="en-US" sz="1500" dirty="0"/>
          </a:p>
        </p:txBody>
      </p:sp>
      <p:sp>
        <p:nvSpPr>
          <p:cNvPr id="23" name="Text 21"/>
          <p:cNvSpPr/>
          <p:nvPr/>
        </p:nvSpPr>
        <p:spPr>
          <a:xfrm>
            <a:off x="6720840" y="2606040"/>
            <a:ext cx="4663440" cy="54864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SaaS only through 2027; we explained why at the flagship.</a:t>
            </a:r>
            <a:endParaRPr lang="en-US" sz="1200" dirty="0"/>
          </a:p>
        </p:txBody>
      </p:sp>
      <p:sp>
        <p:nvSpPr>
          <p:cNvPr id="24" name="Shape 22"/>
          <p:cNvSpPr/>
          <p:nvPr/>
        </p:nvSpPr>
        <p:spPr>
          <a:xfrm>
            <a:off x="6492240" y="3383280"/>
            <a:ext cx="5029200" cy="1097280"/>
          </a:xfrm>
          <a:prstGeom prst="roundRect">
            <a:avLst>
              <a:gd name="adj" fmla="val 6667"/>
            </a:avLst>
          </a:prstGeom>
          <a:solidFill>
            <a:srgbClr val="FFFFFF"/>
          </a:solidFill>
          <a:ln w="12700">
            <a:solidFill>
              <a:srgbClr val="DDDDD8"/>
            </a:solidFill>
            <a:prstDash val="solid"/>
          </a:ln>
        </p:spPr>
      </p:sp>
      <p:sp>
        <p:nvSpPr>
          <p:cNvPr id="25" name="Text 23"/>
          <p:cNvSpPr/>
          <p:nvPr/>
        </p:nvSpPr>
        <p:spPr>
          <a:xfrm>
            <a:off x="6720840" y="3493008"/>
            <a:ext cx="4663440" cy="365760"/>
          </a:xfrm>
          <a:prstGeom prst="rect">
            <a:avLst/>
          </a:prstGeom>
          <a:noFill/>
          <a:ln/>
        </p:spPr>
        <p:txBody>
          <a:bodyPr wrap="square" lIns="25400" tIns="25400" rIns="25400" bIns="25400" rtlCol="0" anchor="t">
            <a:normAutofit/>
          </a:bodyPr>
          <a:lstStyle/>
          <a:p>
            <a:pPr indent="0" marL="0">
              <a:buNone/>
            </a:pPr>
            <a:r>
              <a:rPr lang="en-US" sz="1500" b="1" dirty="0">
                <a:solidFill>
                  <a:srgbClr val="1D2125"/>
                </a:solidFill>
                <a:latin typeface="Arial" pitchFamily="34" charset="0"/>
                <a:ea typeface="Arial" pitchFamily="34" charset="-122"/>
                <a:cs typeface="Arial" pitchFamily="34" charset="-120"/>
              </a:rPr>
              <a:t>A FedRAMP roadmap</a:t>
            </a:r>
            <a:endParaRPr lang="en-US" sz="1500" dirty="0"/>
          </a:p>
        </p:txBody>
      </p:sp>
      <p:sp>
        <p:nvSpPr>
          <p:cNvPr id="26" name="Text 24"/>
          <p:cNvSpPr/>
          <p:nvPr/>
        </p:nvSpPr>
        <p:spPr>
          <a:xfrm>
            <a:off x="6720840" y="3840480"/>
            <a:ext cx="4663440" cy="54864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Not in the next 18 months; revisited annually.</a:t>
            </a:r>
            <a:endParaRPr lang="en-US" sz="1200" dirty="0"/>
          </a:p>
        </p:txBody>
      </p:sp>
      <p:sp>
        <p:nvSpPr>
          <p:cNvPr id="27" name="Text 25"/>
          <p:cNvSpPr/>
          <p:nvPr/>
        </p:nvSpPr>
        <p:spPr>
          <a:xfrm>
            <a:off x="6492240" y="4617720"/>
            <a:ext cx="5029200" cy="457200"/>
          </a:xfrm>
          <a:prstGeom prst="rect">
            <a:avLst/>
          </a:prstGeom>
          <a:noFill/>
          <a:ln/>
        </p:spPr>
        <p:txBody>
          <a:bodyPr wrap="square" lIns="25400" tIns="25400" rIns="25400" bIns="25400" rtlCol="0" anchor="t"/>
          <a:lstStyle/>
          <a:p>
            <a:pPr indent="0" marL="0">
              <a:buNone/>
            </a:pPr>
            <a:r>
              <a:rPr lang="en-US" sz="1100" i="1" dirty="0">
                <a:solidFill>
                  <a:srgbClr val="6B7177"/>
                </a:solidFill>
                <a:latin typeface="Arial" pitchFamily="34" charset="0"/>
                <a:ea typeface="Arial" pitchFamily="34" charset="-122"/>
                <a:cs typeface="Arial" pitchFamily="34" charset="-120"/>
              </a:rPr>
              <a:t>Telling the board plainly why something isn’t happening is part of what keeps them candid.</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6F4"/>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F5D50"/>
          </a:solidFill>
          <a:ln w="12700">
            <a:solidFill>
              <a:srgbClr val="2F5D50"/>
            </a:solidFill>
            <a:prstDash val="solid"/>
          </a:ln>
        </p:spPr>
      </p:sp>
      <p:sp>
        <p:nvSpPr>
          <p:cNvPr id="3" name="Text 1"/>
          <p:cNvSpPr/>
          <p:nvPr/>
        </p:nvSpPr>
        <p:spPr>
          <a:xfrm>
            <a:off x="640080" y="411480"/>
            <a:ext cx="10058400" cy="365760"/>
          </a:xfrm>
          <a:prstGeom prst="rect">
            <a:avLst/>
          </a:prstGeom>
          <a:noFill/>
          <a:ln/>
        </p:spPr>
        <p:txBody>
          <a:bodyPr wrap="square" lIns="25400" tIns="25400" rIns="25400" bIns="25400" rtlCol="0" anchor="t"/>
          <a:lstStyle/>
          <a:p>
            <a:pPr indent="0" marL="0">
              <a:buNone/>
            </a:pPr>
            <a:r>
              <a:rPr lang="en-US" sz="1200" b="1" dirty="0">
                <a:solidFill>
                  <a:srgbClr val="2F5D50"/>
                </a:solidFill>
                <a:latin typeface="Arial" pitchFamily="34" charset="0"/>
                <a:ea typeface="Arial" pitchFamily="34" charset="-122"/>
                <a:cs typeface="Arial" pitchFamily="34" charset="-120"/>
              </a:rPr>
              <a:t>RANKED OUTPUT</a:t>
            </a:r>
            <a:endParaRPr lang="en-US" sz="1200" dirty="0"/>
          </a:p>
        </p:txBody>
      </p:sp>
      <p:sp>
        <p:nvSpPr>
          <p:cNvPr id="4" name="Text 2"/>
          <p:cNvSpPr/>
          <p:nvPr/>
        </p:nvSpPr>
        <p:spPr>
          <a:xfrm>
            <a:off x="640080" y="731520"/>
            <a:ext cx="10881360" cy="822960"/>
          </a:xfrm>
          <a:prstGeom prst="rect">
            <a:avLst/>
          </a:prstGeom>
          <a:noFill/>
          <a:ln/>
        </p:spPr>
        <p:txBody>
          <a:bodyPr wrap="square" lIns="25400" tIns="25400" rIns="25400" bIns="25400" rtlCol="0" anchor="t"/>
          <a:lstStyle/>
          <a:p>
            <a:pPr indent="0" marL="0">
              <a:buNone/>
            </a:pPr>
            <a:r>
              <a:rPr lang="en-US" sz="3000" b="1" dirty="0">
                <a:solidFill>
                  <a:srgbClr val="1D2125"/>
                </a:solidFill>
                <a:latin typeface="Arial" pitchFamily="34" charset="0"/>
                <a:ea typeface="Arial" pitchFamily="34" charset="-122"/>
                <a:cs typeface="Arial" pitchFamily="34" charset="-120"/>
              </a:rPr>
              <a:t>What the board raised, session by session</a:t>
            </a:r>
            <a:endParaRPr lang="en-US" sz="3000" dirty="0"/>
          </a:p>
        </p:txBody>
      </p:sp>
      <p:sp>
        <p:nvSpPr>
          <p:cNvPr id="5" name="Text 3"/>
          <p:cNvSpPr/>
          <p:nvPr/>
        </p:nvSpPr>
        <p:spPr>
          <a:xfrm>
            <a:off x="640080" y="6355080"/>
            <a:ext cx="7315200" cy="320040"/>
          </a:xfrm>
          <a:prstGeom prst="rect">
            <a:avLst/>
          </a:prstGeom>
          <a:noFill/>
          <a:ln/>
        </p:spPr>
        <p:txBody>
          <a:bodyPr wrap="square" lIns="25400" tIns="25400" rIns="25400" bIns="25400" rtlCol="0" anchor="t"/>
          <a:lstStyle/>
          <a:p>
            <a:pPr indent="0" marL="0">
              <a:buNone/>
            </a:pPr>
            <a:r>
              <a:rPr lang="en-US" sz="1000" dirty="0">
                <a:solidFill>
                  <a:srgbClr val="6B7177"/>
                </a:solidFill>
                <a:latin typeface="Arial" pitchFamily="34" charset="0"/>
                <a:ea typeface="Arial" pitchFamily="34" charset="-122"/>
                <a:cs typeface="Arial" pitchFamily="34" charset="-120"/>
              </a:rPr>
              <a:t>Example Identity Customer Council (sample) · 2026 board impact (sample)</a:t>
            </a:r>
            <a:endParaRPr lang="en-US" sz="1000" dirty="0"/>
          </a:p>
        </p:txBody>
      </p:sp>
      <p:sp>
        <p:nvSpPr>
          <p:cNvPr id="6" name="Text 4"/>
          <p:cNvSpPr/>
          <p:nvPr/>
        </p:nvSpPr>
        <p:spPr>
          <a:xfrm>
            <a:off x="7436815" y="6355080"/>
            <a:ext cx="4114800" cy="320040"/>
          </a:xfrm>
          <a:prstGeom prst="rect">
            <a:avLst/>
          </a:prstGeom>
          <a:noFill/>
          <a:ln/>
        </p:spPr>
        <p:txBody>
          <a:bodyPr wrap="square" lIns="25400" tIns="25400" rIns="25400" bIns="25400" rtlCol="0" anchor="t"/>
          <a:lstStyle/>
          <a:p>
            <a:pPr algn="r" indent="0" marL="0">
              <a:buNone/>
            </a:pPr>
            <a:r>
              <a:rPr lang="en-US" sz="1000" b="1" dirty="0">
                <a:solidFill>
                  <a:srgbClr val="6B7177"/>
                </a:solidFill>
                <a:latin typeface="Arial" pitchFamily="34" charset="0"/>
                <a:ea typeface="Arial" pitchFamily="34" charset="-122"/>
                <a:cs typeface="Arial" pitchFamily="34" charset="-120"/>
              </a:rPr>
              <a:t>Prepared by Candid Table</a:t>
            </a:r>
            <a:endParaRPr lang="en-US" sz="1000" dirty="0"/>
          </a:p>
        </p:txBody>
      </p:sp>
      <p:sp>
        <p:nvSpPr>
          <p:cNvPr id="7" name="Shape 5"/>
          <p:cNvSpPr/>
          <p:nvPr/>
        </p:nvSpPr>
        <p:spPr>
          <a:xfrm>
            <a:off x="640080" y="1737360"/>
            <a:ext cx="2103120" cy="4206240"/>
          </a:xfrm>
          <a:prstGeom prst="roundRect">
            <a:avLst>
              <a:gd name="adj" fmla="val 3478"/>
            </a:avLst>
          </a:prstGeom>
          <a:solidFill>
            <a:srgbClr val="FFFFFF"/>
          </a:solidFill>
          <a:ln w="12700">
            <a:solidFill>
              <a:srgbClr val="DDDDD8"/>
            </a:solidFill>
            <a:prstDash val="solid"/>
          </a:ln>
        </p:spPr>
      </p:sp>
      <p:sp>
        <p:nvSpPr>
          <p:cNvPr id="8" name="Text 6"/>
          <p:cNvSpPr/>
          <p:nvPr/>
        </p:nvSpPr>
        <p:spPr>
          <a:xfrm>
            <a:off x="822960" y="1874520"/>
            <a:ext cx="1737360" cy="411480"/>
          </a:xfrm>
          <a:prstGeom prst="rect">
            <a:avLst/>
          </a:prstGeom>
          <a:noFill/>
          <a:ln/>
        </p:spPr>
        <p:txBody>
          <a:bodyPr wrap="square" lIns="25400" tIns="25400" rIns="25400" bIns="25400" rtlCol="0" anchor="t"/>
          <a:lstStyle/>
          <a:p>
            <a:pPr indent="0" marL="0">
              <a:buNone/>
            </a:pPr>
            <a:r>
              <a:rPr lang="en-US" sz="2000" b="1" dirty="0">
                <a:solidFill>
                  <a:srgbClr val="2F5D50"/>
                </a:solidFill>
                <a:latin typeface="Arial" pitchFamily="34" charset="0"/>
                <a:ea typeface="Arial" pitchFamily="34" charset="-122"/>
                <a:cs typeface="Arial" pitchFamily="34" charset="-120"/>
              </a:rPr>
              <a:t>Feb 18</a:t>
            </a:r>
            <a:endParaRPr lang="en-US" sz="2000" dirty="0"/>
          </a:p>
        </p:txBody>
      </p:sp>
      <p:sp>
        <p:nvSpPr>
          <p:cNvPr id="9" name="Text 7"/>
          <p:cNvSpPr/>
          <p:nvPr/>
        </p:nvSpPr>
        <p:spPr>
          <a:xfrm>
            <a:off x="822960" y="2331720"/>
            <a:ext cx="173736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Q1 board session</a:t>
            </a:r>
            <a:endParaRPr lang="en-US" sz="1200" dirty="0"/>
          </a:p>
        </p:txBody>
      </p:sp>
      <p:sp>
        <p:nvSpPr>
          <p:cNvPr id="10" name="Text 8"/>
          <p:cNvSpPr/>
          <p:nvPr/>
        </p:nvSpPr>
        <p:spPr>
          <a:xfrm>
            <a:off x="822960" y="2834640"/>
            <a:ext cx="1737360" cy="868680"/>
          </a:xfrm>
          <a:prstGeom prst="rect">
            <a:avLst/>
          </a:prstGeom>
          <a:noFill/>
          <a:ln/>
        </p:spPr>
        <p:txBody>
          <a:bodyPr wrap="square" rtlCol="0" anchor="t">
            <a:normAutofit/>
          </a:bodyPr>
          <a:lstStyle/>
          <a:p>
            <a:pPr indent="0" marL="0">
              <a:buNone/>
            </a:pPr>
            <a:r>
              <a:rPr lang="en-US" sz="1300" b="1" dirty="0">
                <a:solidFill>
                  <a:srgbClr val="1D2125"/>
                </a:solidFill>
                <a:latin typeface="Arial" pitchFamily="34" charset="0"/>
                <a:ea typeface="Arial" pitchFamily="34" charset="-122"/>
                <a:cs typeface="Arial" pitchFamily="34" charset="-120"/>
              </a:rPr>
              <a:t>#1</a:t>
            </a:r>
            <a:endParaRPr lang="en-US" sz="1300" dirty="0"/>
          </a:p>
          <a:p>
            <a:pPr indent="0" marL="0">
              <a:buNone/>
            </a:pPr>
            <a:r>
              <a:rPr lang="en-US" sz="1300" b="1" dirty="0">
                <a:solidFill>
                  <a:srgbClr val="1D2125"/>
                </a:solidFill>
                <a:latin typeface="Arial" pitchFamily="34" charset="0"/>
                <a:ea typeface="Arial" pitchFamily="34" charset="-122"/>
                <a:cs typeface="Arial" pitchFamily="34" charset="-120"/>
              </a:rPr>
              <a:t>Passkeys for the workforce, first</a:t>
            </a:r>
            <a:endParaRPr lang="en-US" sz="1300" dirty="0"/>
          </a:p>
        </p:txBody>
      </p:sp>
      <p:sp>
        <p:nvSpPr>
          <p:cNvPr id="11" name="Text 9"/>
          <p:cNvSpPr/>
          <p:nvPr/>
        </p:nvSpPr>
        <p:spPr>
          <a:xfrm>
            <a:off x="822960" y="379476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#2</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Clearer pricing for machine identities</a:t>
            </a:r>
            <a:endParaRPr lang="en-US" sz="1300" dirty="0"/>
          </a:p>
        </p:txBody>
      </p:sp>
      <p:sp>
        <p:nvSpPr>
          <p:cNvPr id="12" name="Text 10"/>
          <p:cNvSpPr/>
          <p:nvPr/>
        </p:nvSpPr>
        <p:spPr>
          <a:xfrm>
            <a:off x="822960" y="475488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#3</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Okta and Entra feature parity</a:t>
            </a:r>
            <a:endParaRPr lang="en-US" sz="1300" dirty="0"/>
          </a:p>
        </p:txBody>
      </p:sp>
      <p:sp>
        <p:nvSpPr>
          <p:cNvPr id="13" name="Shape 11"/>
          <p:cNvSpPr/>
          <p:nvPr/>
        </p:nvSpPr>
        <p:spPr>
          <a:xfrm>
            <a:off x="2834640" y="1737360"/>
            <a:ext cx="2103120" cy="4206240"/>
          </a:xfrm>
          <a:prstGeom prst="roundRect">
            <a:avLst>
              <a:gd name="adj" fmla="val 3478"/>
            </a:avLst>
          </a:prstGeom>
          <a:solidFill>
            <a:srgbClr val="FFFFFF"/>
          </a:solidFill>
          <a:ln w="12700">
            <a:solidFill>
              <a:srgbClr val="DDDDD8"/>
            </a:solidFill>
            <a:prstDash val="solid"/>
          </a:ln>
        </p:spPr>
      </p:sp>
      <p:sp>
        <p:nvSpPr>
          <p:cNvPr id="14" name="Text 12"/>
          <p:cNvSpPr/>
          <p:nvPr/>
        </p:nvSpPr>
        <p:spPr>
          <a:xfrm>
            <a:off x="3017520" y="1874520"/>
            <a:ext cx="1737360" cy="411480"/>
          </a:xfrm>
          <a:prstGeom prst="rect">
            <a:avLst/>
          </a:prstGeom>
          <a:noFill/>
          <a:ln/>
        </p:spPr>
        <p:txBody>
          <a:bodyPr wrap="square" lIns="25400" tIns="25400" rIns="25400" bIns="25400" rtlCol="0" anchor="t"/>
          <a:lstStyle/>
          <a:p>
            <a:pPr indent="0" marL="0">
              <a:buNone/>
            </a:pPr>
            <a:r>
              <a:rPr lang="en-US" sz="2000" b="1" dirty="0">
                <a:solidFill>
                  <a:srgbClr val="2F5D50"/>
                </a:solidFill>
                <a:latin typeface="Arial" pitchFamily="34" charset="0"/>
                <a:ea typeface="Arial" pitchFamily="34" charset="-122"/>
                <a:cs typeface="Arial" pitchFamily="34" charset="-120"/>
              </a:rPr>
              <a:t>May 13</a:t>
            </a:r>
            <a:endParaRPr lang="en-US" sz="2000" dirty="0"/>
          </a:p>
        </p:txBody>
      </p:sp>
      <p:sp>
        <p:nvSpPr>
          <p:cNvPr id="15" name="Text 13"/>
          <p:cNvSpPr/>
          <p:nvPr/>
        </p:nvSpPr>
        <p:spPr>
          <a:xfrm>
            <a:off x="3017520" y="2331720"/>
            <a:ext cx="173736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Q2 board session</a:t>
            </a:r>
            <a:endParaRPr lang="en-US" sz="1200" dirty="0"/>
          </a:p>
        </p:txBody>
      </p:sp>
      <p:sp>
        <p:nvSpPr>
          <p:cNvPr id="16" name="Text 14"/>
          <p:cNvSpPr/>
          <p:nvPr/>
        </p:nvSpPr>
        <p:spPr>
          <a:xfrm>
            <a:off x="3017520" y="2834640"/>
            <a:ext cx="1737360" cy="868680"/>
          </a:xfrm>
          <a:prstGeom prst="rect">
            <a:avLst/>
          </a:prstGeom>
          <a:noFill/>
          <a:ln/>
        </p:spPr>
        <p:txBody>
          <a:bodyPr wrap="square" rtlCol="0" anchor="t">
            <a:normAutofit/>
          </a:bodyPr>
          <a:lstStyle/>
          <a:p>
            <a:pPr indent="0" marL="0">
              <a:buNone/>
            </a:pPr>
            <a:r>
              <a:rPr lang="en-US" sz="1300" b="1" dirty="0">
                <a:solidFill>
                  <a:srgbClr val="1D2125"/>
                </a:solidFill>
                <a:latin typeface="Arial" pitchFamily="34" charset="0"/>
                <a:ea typeface="Arial" pitchFamily="34" charset="-122"/>
                <a:cs typeface="Arial" pitchFamily="34" charset="-120"/>
              </a:rPr>
              <a:t>#1</a:t>
            </a:r>
            <a:endParaRPr lang="en-US" sz="1300" dirty="0"/>
          </a:p>
          <a:p>
            <a:pPr indent="0" marL="0">
              <a:buNone/>
            </a:pPr>
            <a:r>
              <a:rPr lang="en-US" sz="1300" b="1" dirty="0">
                <a:solidFill>
                  <a:srgbClr val="1D2125"/>
                </a:solidFill>
                <a:latin typeface="Arial" pitchFamily="34" charset="0"/>
                <a:ea typeface="Arial" pitchFamily="34" charset="-122"/>
                <a:cs typeface="Arial" pitchFamily="34" charset="-120"/>
              </a:rPr>
              <a:t>Access reviews auditors accept</a:t>
            </a:r>
            <a:endParaRPr lang="en-US" sz="1300" dirty="0"/>
          </a:p>
        </p:txBody>
      </p:sp>
      <p:sp>
        <p:nvSpPr>
          <p:cNvPr id="17" name="Text 15"/>
          <p:cNvSpPr/>
          <p:nvPr/>
        </p:nvSpPr>
        <p:spPr>
          <a:xfrm>
            <a:off x="3017520" y="379476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#2</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Machine-identity inventory</a:t>
            </a:r>
            <a:endParaRPr lang="en-US" sz="1300" dirty="0"/>
          </a:p>
        </p:txBody>
      </p:sp>
      <p:sp>
        <p:nvSpPr>
          <p:cNvPr id="18" name="Text 16"/>
          <p:cNvSpPr/>
          <p:nvPr/>
        </p:nvSpPr>
        <p:spPr>
          <a:xfrm>
            <a:off x="3017520" y="475488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#3</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Fewer false positives in ITDR alerts</a:t>
            </a:r>
            <a:endParaRPr lang="en-US" sz="1300" dirty="0"/>
          </a:p>
        </p:txBody>
      </p:sp>
      <p:sp>
        <p:nvSpPr>
          <p:cNvPr id="19" name="Shape 17"/>
          <p:cNvSpPr/>
          <p:nvPr/>
        </p:nvSpPr>
        <p:spPr>
          <a:xfrm>
            <a:off x="5029200" y="1737360"/>
            <a:ext cx="2103120" cy="4206240"/>
          </a:xfrm>
          <a:prstGeom prst="roundRect">
            <a:avLst>
              <a:gd name="adj" fmla="val 3478"/>
            </a:avLst>
          </a:prstGeom>
          <a:solidFill>
            <a:srgbClr val="FFFFFF"/>
          </a:solidFill>
          <a:ln w="12700">
            <a:solidFill>
              <a:srgbClr val="DDDDD8"/>
            </a:solidFill>
            <a:prstDash val="solid"/>
          </a:ln>
        </p:spPr>
      </p:sp>
      <p:sp>
        <p:nvSpPr>
          <p:cNvPr id="20" name="Text 18"/>
          <p:cNvSpPr/>
          <p:nvPr/>
        </p:nvSpPr>
        <p:spPr>
          <a:xfrm>
            <a:off x="5212080" y="1874520"/>
            <a:ext cx="1737360" cy="411480"/>
          </a:xfrm>
          <a:prstGeom prst="rect">
            <a:avLst/>
          </a:prstGeom>
          <a:noFill/>
          <a:ln/>
        </p:spPr>
        <p:txBody>
          <a:bodyPr wrap="square" lIns="25400" tIns="25400" rIns="25400" bIns="25400" rtlCol="0" anchor="t"/>
          <a:lstStyle/>
          <a:p>
            <a:pPr indent="0" marL="0">
              <a:buNone/>
            </a:pPr>
            <a:r>
              <a:rPr lang="en-US" sz="2000" b="1" dirty="0">
                <a:solidFill>
                  <a:srgbClr val="2F5D50"/>
                </a:solidFill>
                <a:latin typeface="Arial" pitchFamily="34" charset="0"/>
                <a:ea typeface="Arial" pitchFamily="34" charset="-122"/>
                <a:cs typeface="Arial" pitchFamily="34" charset="-120"/>
              </a:rPr>
              <a:t>Jun 10</a:t>
            </a:r>
            <a:endParaRPr lang="en-US" sz="2000" dirty="0"/>
          </a:p>
        </p:txBody>
      </p:sp>
      <p:sp>
        <p:nvSpPr>
          <p:cNvPr id="21" name="Text 19"/>
          <p:cNvSpPr/>
          <p:nvPr/>
        </p:nvSpPr>
        <p:spPr>
          <a:xfrm>
            <a:off x="5212080" y="2331720"/>
            <a:ext cx="173736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In-person flagship</a:t>
            </a:r>
            <a:endParaRPr lang="en-US" sz="1200" dirty="0"/>
          </a:p>
        </p:txBody>
      </p:sp>
      <p:sp>
        <p:nvSpPr>
          <p:cNvPr id="22" name="Text 20"/>
          <p:cNvSpPr/>
          <p:nvPr/>
        </p:nvSpPr>
        <p:spPr>
          <a:xfrm>
            <a:off x="5212080" y="2834640"/>
            <a:ext cx="1737360" cy="868680"/>
          </a:xfrm>
          <a:prstGeom prst="rect">
            <a:avLst/>
          </a:prstGeom>
          <a:noFill/>
          <a:ln/>
        </p:spPr>
        <p:txBody>
          <a:bodyPr wrap="square" rtlCol="0" anchor="t">
            <a:normAutofit/>
          </a:bodyPr>
          <a:lstStyle/>
          <a:p>
            <a:pPr indent="0" marL="0">
              <a:buNone/>
            </a:pPr>
            <a:r>
              <a:rPr lang="en-US" sz="1300" b="1" dirty="0">
                <a:solidFill>
                  <a:srgbClr val="1D2125"/>
                </a:solidFill>
                <a:latin typeface="Arial" pitchFamily="34" charset="0"/>
                <a:ea typeface="Arial" pitchFamily="34" charset="-122"/>
                <a:cs typeface="Arial" pitchFamily="34" charset="-120"/>
              </a:rPr>
              <a:t>#1</a:t>
            </a:r>
            <a:endParaRPr lang="en-US" sz="1300" dirty="0"/>
          </a:p>
          <a:p>
            <a:pPr indent="0" marL="0">
              <a:buNone/>
            </a:pPr>
            <a:r>
              <a:rPr lang="en-US" sz="1300" b="1" dirty="0">
                <a:solidFill>
                  <a:srgbClr val="1D2125"/>
                </a:solidFill>
                <a:latin typeface="Arial" pitchFamily="34" charset="0"/>
                <a:ea typeface="Arial" pitchFamily="34" charset="-122"/>
                <a:cs typeface="Arial" pitchFamily="34" charset="-120"/>
              </a:rPr>
              <a:t>PAM for cloud workloads</a:t>
            </a:r>
            <a:endParaRPr lang="en-US" sz="1300" dirty="0"/>
          </a:p>
        </p:txBody>
      </p:sp>
      <p:sp>
        <p:nvSpPr>
          <p:cNvPr id="23" name="Text 21"/>
          <p:cNvSpPr/>
          <p:nvPr/>
        </p:nvSpPr>
        <p:spPr>
          <a:xfrm>
            <a:off x="5212080" y="379476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#2</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Just-in-time admin access</a:t>
            </a:r>
            <a:endParaRPr lang="en-US" sz="1300" dirty="0"/>
          </a:p>
        </p:txBody>
      </p:sp>
      <p:sp>
        <p:nvSpPr>
          <p:cNvPr id="24" name="Text 22"/>
          <p:cNvSpPr/>
          <p:nvPr/>
        </p:nvSpPr>
        <p:spPr>
          <a:xfrm>
            <a:off x="5212080" y="475488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#3</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Bundling ITDR with PAM</a:t>
            </a:r>
            <a:endParaRPr lang="en-US" sz="1300" dirty="0"/>
          </a:p>
        </p:txBody>
      </p:sp>
      <p:sp>
        <p:nvSpPr>
          <p:cNvPr id="25" name="Shape 23"/>
          <p:cNvSpPr/>
          <p:nvPr/>
        </p:nvSpPr>
        <p:spPr>
          <a:xfrm>
            <a:off x="7223760" y="1737360"/>
            <a:ext cx="2103120" cy="4206240"/>
          </a:xfrm>
          <a:prstGeom prst="roundRect">
            <a:avLst>
              <a:gd name="adj" fmla="val 3478"/>
            </a:avLst>
          </a:prstGeom>
          <a:solidFill>
            <a:srgbClr val="FFFFFF"/>
          </a:solidFill>
          <a:ln w="12700">
            <a:solidFill>
              <a:srgbClr val="DDDDD8"/>
            </a:solidFill>
            <a:prstDash val="solid"/>
          </a:ln>
        </p:spPr>
      </p:sp>
      <p:sp>
        <p:nvSpPr>
          <p:cNvPr id="26" name="Text 24"/>
          <p:cNvSpPr/>
          <p:nvPr/>
        </p:nvSpPr>
        <p:spPr>
          <a:xfrm>
            <a:off x="7406640" y="1874520"/>
            <a:ext cx="1737360" cy="411480"/>
          </a:xfrm>
          <a:prstGeom prst="rect">
            <a:avLst/>
          </a:prstGeom>
          <a:noFill/>
          <a:ln/>
        </p:spPr>
        <p:txBody>
          <a:bodyPr wrap="square" lIns="25400" tIns="25400" rIns="25400" bIns="25400" rtlCol="0" anchor="t"/>
          <a:lstStyle/>
          <a:p>
            <a:pPr indent="0" marL="0">
              <a:buNone/>
            </a:pPr>
            <a:r>
              <a:rPr lang="en-US" sz="2000" b="1" dirty="0">
                <a:solidFill>
                  <a:srgbClr val="2F5D50"/>
                </a:solidFill>
                <a:latin typeface="Arial" pitchFamily="34" charset="0"/>
                <a:ea typeface="Arial" pitchFamily="34" charset="-122"/>
                <a:cs typeface="Arial" pitchFamily="34" charset="-120"/>
              </a:rPr>
              <a:t>Aug 19</a:t>
            </a:r>
            <a:endParaRPr lang="en-US" sz="2000" dirty="0"/>
          </a:p>
        </p:txBody>
      </p:sp>
      <p:sp>
        <p:nvSpPr>
          <p:cNvPr id="27" name="Text 25"/>
          <p:cNvSpPr/>
          <p:nvPr/>
        </p:nvSpPr>
        <p:spPr>
          <a:xfrm>
            <a:off x="7406640" y="2331720"/>
            <a:ext cx="173736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Q3 board session</a:t>
            </a:r>
            <a:endParaRPr lang="en-US" sz="1200" dirty="0"/>
          </a:p>
        </p:txBody>
      </p:sp>
      <p:sp>
        <p:nvSpPr>
          <p:cNvPr id="28" name="Text 26"/>
          <p:cNvSpPr/>
          <p:nvPr/>
        </p:nvSpPr>
        <p:spPr>
          <a:xfrm>
            <a:off x="7406640" y="2834640"/>
            <a:ext cx="1737360" cy="868680"/>
          </a:xfrm>
          <a:prstGeom prst="rect">
            <a:avLst/>
          </a:prstGeom>
          <a:noFill/>
          <a:ln/>
        </p:spPr>
        <p:txBody>
          <a:bodyPr wrap="square" rtlCol="0" anchor="t">
            <a:normAutofit/>
          </a:bodyPr>
          <a:lstStyle/>
          <a:p>
            <a:pPr indent="0" marL="0">
              <a:buNone/>
            </a:pPr>
            <a:r>
              <a:rPr lang="en-US" sz="1300" b="1" dirty="0">
                <a:solidFill>
                  <a:srgbClr val="1D2125"/>
                </a:solidFill>
                <a:latin typeface="Arial" pitchFamily="34" charset="0"/>
                <a:ea typeface="Arial" pitchFamily="34" charset="-122"/>
                <a:cs typeface="Arial" pitchFamily="34" charset="-120"/>
              </a:rPr>
              <a:t>#1</a:t>
            </a:r>
            <a:endParaRPr lang="en-US" sz="1300" dirty="0"/>
          </a:p>
          <a:p>
            <a:pPr indent="0" marL="0">
              <a:buNone/>
            </a:pPr>
            <a:r>
              <a:rPr lang="en-US" sz="1300" b="1" dirty="0">
                <a:solidFill>
                  <a:srgbClr val="1D2125"/>
                </a:solidFill>
                <a:latin typeface="Arial" pitchFamily="34" charset="0"/>
                <a:ea typeface="Arial" pitchFamily="34" charset="-122"/>
                <a:cs typeface="Arial" pitchFamily="34" charset="-120"/>
              </a:rPr>
              <a:t>Service-account ownership</a:t>
            </a:r>
            <a:endParaRPr lang="en-US" sz="1300" dirty="0"/>
          </a:p>
        </p:txBody>
      </p:sp>
      <p:sp>
        <p:nvSpPr>
          <p:cNvPr id="29" name="Text 27"/>
          <p:cNvSpPr/>
          <p:nvPr/>
        </p:nvSpPr>
        <p:spPr>
          <a:xfrm>
            <a:off x="7406640" y="379476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#2</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Faster SCIM provisioning</a:t>
            </a:r>
            <a:endParaRPr lang="en-US" sz="1300" dirty="0"/>
          </a:p>
        </p:txBody>
      </p:sp>
      <p:sp>
        <p:nvSpPr>
          <p:cNvPr id="30" name="Text 28"/>
          <p:cNvSpPr/>
          <p:nvPr/>
        </p:nvSpPr>
        <p:spPr>
          <a:xfrm>
            <a:off x="7406640" y="475488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#3</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A FedRAMP roadmap</a:t>
            </a:r>
            <a:endParaRPr lang="en-US" sz="1300" dirty="0"/>
          </a:p>
        </p:txBody>
      </p:sp>
      <p:sp>
        <p:nvSpPr>
          <p:cNvPr id="31" name="Shape 29"/>
          <p:cNvSpPr/>
          <p:nvPr/>
        </p:nvSpPr>
        <p:spPr>
          <a:xfrm>
            <a:off x="9418320" y="1737360"/>
            <a:ext cx="2103120" cy="4206240"/>
          </a:xfrm>
          <a:prstGeom prst="roundRect">
            <a:avLst>
              <a:gd name="adj" fmla="val 3478"/>
            </a:avLst>
          </a:prstGeom>
          <a:solidFill>
            <a:srgbClr val="FFFFFF"/>
          </a:solidFill>
          <a:ln w="12700">
            <a:solidFill>
              <a:srgbClr val="DDDDD8"/>
            </a:solidFill>
            <a:prstDash val="solid"/>
          </a:ln>
        </p:spPr>
      </p:sp>
      <p:sp>
        <p:nvSpPr>
          <p:cNvPr id="32" name="Text 30"/>
          <p:cNvSpPr/>
          <p:nvPr/>
        </p:nvSpPr>
        <p:spPr>
          <a:xfrm>
            <a:off x="9601200" y="1874520"/>
            <a:ext cx="1737360" cy="411480"/>
          </a:xfrm>
          <a:prstGeom prst="rect">
            <a:avLst/>
          </a:prstGeom>
          <a:noFill/>
          <a:ln/>
        </p:spPr>
        <p:txBody>
          <a:bodyPr wrap="square" lIns="25400" tIns="25400" rIns="25400" bIns="25400" rtlCol="0" anchor="t"/>
          <a:lstStyle/>
          <a:p>
            <a:pPr indent="0" marL="0">
              <a:buNone/>
            </a:pPr>
            <a:r>
              <a:rPr lang="en-US" sz="2000" b="1" dirty="0">
                <a:solidFill>
                  <a:srgbClr val="2F5D50"/>
                </a:solidFill>
                <a:latin typeface="Arial" pitchFamily="34" charset="0"/>
                <a:ea typeface="Arial" pitchFamily="34" charset="-122"/>
                <a:cs typeface="Arial" pitchFamily="34" charset="-120"/>
              </a:rPr>
              <a:t>Sep 23</a:t>
            </a:r>
            <a:endParaRPr lang="en-US" sz="2000" dirty="0"/>
          </a:p>
        </p:txBody>
      </p:sp>
      <p:sp>
        <p:nvSpPr>
          <p:cNvPr id="33" name="Text 31"/>
          <p:cNvSpPr/>
          <p:nvPr/>
        </p:nvSpPr>
        <p:spPr>
          <a:xfrm>
            <a:off x="9601200" y="2331720"/>
            <a:ext cx="1737360" cy="365760"/>
          </a:xfrm>
          <a:prstGeom prst="rect">
            <a:avLst/>
          </a:prstGeom>
          <a:noFill/>
          <a:ln/>
        </p:spPr>
        <p:txBody>
          <a:bodyPr wrap="square" lIns="25400" tIns="25400" rIns="25400" bIns="25400" rtlCol="0" anchor="t">
            <a:normAutofit/>
          </a:bodyPr>
          <a:lstStyle/>
          <a:p>
            <a:pPr indent="0" marL="0">
              <a:buNone/>
            </a:pPr>
            <a:r>
              <a:rPr lang="en-US" sz="1200" dirty="0">
                <a:solidFill>
                  <a:srgbClr val="6B7177"/>
                </a:solidFill>
                <a:latin typeface="Arial" pitchFamily="34" charset="0"/>
                <a:ea typeface="Arial" pitchFamily="34" charset="-122"/>
                <a:cs typeface="Arial" pitchFamily="34" charset="-120"/>
              </a:rPr>
              <a:t>September board session</a:t>
            </a:r>
            <a:endParaRPr lang="en-US" sz="1200" dirty="0"/>
          </a:p>
        </p:txBody>
      </p:sp>
      <p:sp>
        <p:nvSpPr>
          <p:cNvPr id="34" name="Text 32"/>
          <p:cNvSpPr/>
          <p:nvPr/>
        </p:nvSpPr>
        <p:spPr>
          <a:xfrm>
            <a:off x="9601200" y="2834640"/>
            <a:ext cx="1737360" cy="868680"/>
          </a:xfrm>
          <a:prstGeom prst="rect">
            <a:avLst/>
          </a:prstGeom>
          <a:noFill/>
          <a:ln/>
        </p:spPr>
        <p:txBody>
          <a:bodyPr wrap="square" rtlCol="0" anchor="t">
            <a:normAutofit/>
          </a:bodyPr>
          <a:lstStyle/>
          <a:p>
            <a:pPr indent="0" marL="0">
              <a:buNone/>
            </a:pPr>
            <a:r>
              <a:rPr lang="en-US" sz="1300" b="1" dirty="0">
                <a:solidFill>
                  <a:srgbClr val="1D2125"/>
                </a:solidFill>
                <a:latin typeface="Arial" pitchFamily="34" charset="0"/>
                <a:ea typeface="Arial" pitchFamily="34" charset="-122"/>
                <a:cs typeface="Arial" pitchFamily="34" charset="-120"/>
              </a:rPr>
              <a:t>#1</a:t>
            </a:r>
            <a:endParaRPr lang="en-US" sz="1300" dirty="0"/>
          </a:p>
          <a:p>
            <a:pPr indent="0" marL="0">
              <a:buNone/>
            </a:pPr>
            <a:r>
              <a:rPr lang="en-US" sz="1300" b="1" dirty="0">
                <a:solidFill>
                  <a:srgbClr val="1D2125"/>
                </a:solidFill>
                <a:latin typeface="Arial" pitchFamily="34" charset="0"/>
                <a:ea typeface="Arial" pitchFamily="34" charset="-122"/>
                <a:cs typeface="Arial" pitchFamily="34" charset="-120"/>
              </a:rPr>
              <a:t>Identities for AI agents</a:t>
            </a:r>
            <a:endParaRPr lang="en-US" sz="1300" dirty="0"/>
          </a:p>
        </p:txBody>
      </p:sp>
      <p:sp>
        <p:nvSpPr>
          <p:cNvPr id="35" name="Text 33"/>
          <p:cNvSpPr/>
          <p:nvPr/>
        </p:nvSpPr>
        <p:spPr>
          <a:xfrm>
            <a:off x="9601200" y="379476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#2</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Session recording retention controls</a:t>
            </a:r>
            <a:endParaRPr lang="en-US" sz="1300" dirty="0"/>
          </a:p>
        </p:txBody>
      </p:sp>
      <p:sp>
        <p:nvSpPr>
          <p:cNvPr id="36" name="Text 34"/>
          <p:cNvSpPr/>
          <p:nvPr/>
        </p:nvSpPr>
        <p:spPr>
          <a:xfrm>
            <a:off x="9601200" y="4754880"/>
            <a:ext cx="1737360" cy="868680"/>
          </a:xfrm>
          <a:prstGeom prst="rect">
            <a:avLst/>
          </a:prstGeom>
          <a:noFill/>
          <a:ln/>
        </p:spPr>
        <p:txBody>
          <a:bodyPr wrap="square" rtlCol="0" anchor="t">
            <a:normAutofit/>
          </a:bodyPr>
          <a:lstStyle/>
          <a:p>
            <a:pPr indent="0" marL="0">
              <a:buNone/>
            </a:pPr>
            <a:r>
              <a:rPr lang="en-US" sz="1300" dirty="0">
                <a:solidFill>
                  <a:srgbClr val="1D2125"/>
                </a:solidFill>
                <a:latin typeface="Arial" pitchFamily="34" charset="0"/>
                <a:ea typeface="Arial" pitchFamily="34" charset="-122"/>
                <a:cs typeface="Arial" pitchFamily="34" charset="-120"/>
              </a:rPr>
              <a:t>#3</a:t>
            </a:r>
            <a:endParaRPr lang="en-US" sz="1300" dirty="0"/>
          </a:p>
          <a:p>
            <a:pPr indent="0" marL="0">
              <a:buNone/>
            </a:pPr>
            <a:r>
              <a:rPr lang="en-US" sz="1300" dirty="0">
                <a:solidFill>
                  <a:srgbClr val="1D2125"/>
                </a:solidFill>
                <a:latin typeface="Arial" pitchFamily="34" charset="0"/>
                <a:ea typeface="Arial" pitchFamily="34" charset="-122"/>
                <a:cs typeface="Arial" pitchFamily="34" charset="-120"/>
              </a:rPr>
              <a:t>Better onboarding docs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6F4"/>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F5D50"/>
          </a:solidFill>
          <a:ln w="12700">
            <a:solidFill>
              <a:srgbClr val="2F5D50"/>
            </a:solidFill>
            <a:prstDash val="solid"/>
          </a:ln>
        </p:spPr>
      </p:sp>
      <p:sp>
        <p:nvSpPr>
          <p:cNvPr id="3" name="Text 1"/>
          <p:cNvSpPr/>
          <p:nvPr/>
        </p:nvSpPr>
        <p:spPr>
          <a:xfrm>
            <a:off x="640080" y="411480"/>
            <a:ext cx="10058400" cy="365760"/>
          </a:xfrm>
          <a:prstGeom prst="rect">
            <a:avLst/>
          </a:prstGeom>
          <a:noFill/>
          <a:ln/>
        </p:spPr>
        <p:txBody>
          <a:bodyPr wrap="square" lIns="25400" tIns="25400" rIns="25400" bIns="25400" rtlCol="0" anchor="t"/>
          <a:lstStyle/>
          <a:p>
            <a:pPr indent="0" marL="0">
              <a:buNone/>
            </a:pPr>
            <a:r>
              <a:rPr lang="en-US" sz="1200" b="1" dirty="0">
                <a:solidFill>
                  <a:srgbClr val="2F5D50"/>
                </a:solidFill>
                <a:latin typeface="Arial" pitchFamily="34" charset="0"/>
                <a:ea typeface="Arial" pitchFamily="34" charset="-122"/>
                <a:cs typeface="Arial" pitchFamily="34" charset="-120"/>
              </a:rPr>
              <a:t>BOARD HEALTH</a:t>
            </a:r>
            <a:endParaRPr lang="en-US" sz="1200" dirty="0"/>
          </a:p>
        </p:txBody>
      </p:sp>
      <p:sp>
        <p:nvSpPr>
          <p:cNvPr id="4" name="Text 2"/>
          <p:cNvSpPr/>
          <p:nvPr/>
        </p:nvSpPr>
        <p:spPr>
          <a:xfrm>
            <a:off x="640080" y="731520"/>
            <a:ext cx="10881360" cy="822960"/>
          </a:xfrm>
          <a:prstGeom prst="rect">
            <a:avLst/>
          </a:prstGeom>
          <a:noFill/>
          <a:ln/>
        </p:spPr>
        <p:txBody>
          <a:bodyPr wrap="square" lIns="25400" tIns="25400" rIns="25400" bIns="25400" rtlCol="0" anchor="t"/>
          <a:lstStyle/>
          <a:p>
            <a:pPr indent="0" marL="0">
              <a:buNone/>
            </a:pPr>
            <a:r>
              <a:rPr lang="en-US" sz="3000" b="1" dirty="0">
                <a:solidFill>
                  <a:srgbClr val="1D2125"/>
                </a:solidFill>
                <a:latin typeface="Arial" pitchFamily="34" charset="0"/>
                <a:ea typeface="Arial" pitchFamily="34" charset="-122"/>
                <a:cs typeface="Arial" pitchFamily="34" charset="-120"/>
              </a:rPr>
              <a:t>A board that stays</a:t>
            </a:r>
            <a:endParaRPr lang="en-US" sz="3000" dirty="0"/>
          </a:p>
        </p:txBody>
      </p:sp>
      <p:sp>
        <p:nvSpPr>
          <p:cNvPr id="5" name="Text 3"/>
          <p:cNvSpPr/>
          <p:nvPr/>
        </p:nvSpPr>
        <p:spPr>
          <a:xfrm>
            <a:off x="640080" y="6355080"/>
            <a:ext cx="7315200" cy="320040"/>
          </a:xfrm>
          <a:prstGeom prst="rect">
            <a:avLst/>
          </a:prstGeom>
          <a:noFill/>
          <a:ln/>
        </p:spPr>
        <p:txBody>
          <a:bodyPr wrap="square" lIns="25400" tIns="25400" rIns="25400" bIns="25400" rtlCol="0" anchor="t"/>
          <a:lstStyle/>
          <a:p>
            <a:pPr indent="0" marL="0">
              <a:buNone/>
            </a:pPr>
            <a:r>
              <a:rPr lang="en-US" sz="1000" dirty="0">
                <a:solidFill>
                  <a:srgbClr val="6B7177"/>
                </a:solidFill>
                <a:latin typeface="Arial" pitchFamily="34" charset="0"/>
                <a:ea typeface="Arial" pitchFamily="34" charset="-122"/>
                <a:cs typeface="Arial" pitchFamily="34" charset="-120"/>
              </a:rPr>
              <a:t>Example Identity Customer Council (sample) · 2026 board impact (sample)</a:t>
            </a:r>
            <a:endParaRPr lang="en-US" sz="1000" dirty="0"/>
          </a:p>
        </p:txBody>
      </p:sp>
      <p:sp>
        <p:nvSpPr>
          <p:cNvPr id="6" name="Text 4"/>
          <p:cNvSpPr/>
          <p:nvPr/>
        </p:nvSpPr>
        <p:spPr>
          <a:xfrm>
            <a:off x="7436815" y="6355080"/>
            <a:ext cx="4114800" cy="320040"/>
          </a:xfrm>
          <a:prstGeom prst="rect">
            <a:avLst/>
          </a:prstGeom>
          <a:noFill/>
          <a:ln/>
        </p:spPr>
        <p:txBody>
          <a:bodyPr wrap="square" lIns="25400" tIns="25400" rIns="25400" bIns="25400" rtlCol="0" anchor="t"/>
          <a:lstStyle/>
          <a:p>
            <a:pPr algn="r" indent="0" marL="0">
              <a:buNone/>
            </a:pPr>
            <a:r>
              <a:rPr lang="en-US" sz="1000" b="1" dirty="0">
                <a:solidFill>
                  <a:srgbClr val="6B7177"/>
                </a:solidFill>
                <a:latin typeface="Arial" pitchFamily="34" charset="0"/>
                <a:ea typeface="Arial" pitchFamily="34" charset="-122"/>
                <a:cs typeface="Arial" pitchFamily="34" charset="-120"/>
              </a:rPr>
              <a:t>Prepared by Candid Table</a:t>
            </a:r>
            <a:endParaRPr lang="en-US" sz="1000" dirty="0"/>
          </a:p>
        </p:txBody>
      </p:sp>
      <p:sp>
        <p:nvSpPr>
          <p:cNvPr id="7" name="Shape 5"/>
          <p:cNvSpPr/>
          <p:nvPr/>
        </p:nvSpPr>
        <p:spPr>
          <a:xfrm>
            <a:off x="640080" y="1737360"/>
            <a:ext cx="3474720" cy="1737360"/>
          </a:xfrm>
          <a:prstGeom prst="roundRect">
            <a:avLst>
              <a:gd name="adj" fmla="val 4211"/>
            </a:avLst>
          </a:prstGeom>
          <a:solidFill>
            <a:srgbClr val="FFFFFF"/>
          </a:solidFill>
          <a:ln w="12700">
            <a:solidFill>
              <a:srgbClr val="DDDDD8"/>
            </a:solidFill>
            <a:prstDash val="solid"/>
          </a:ln>
        </p:spPr>
      </p:sp>
      <p:sp>
        <p:nvSpPr>
          <p:cNvPr id="8" name="Text 6"/>
          <p:cNvSpPr/>
          <p:nvPr/>
        </p:nvSpPr>
        <p:spPr>
          <a:xfrm>
            <a:off x="914400" y="1874520"/>
            <a:ext cx="301752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9 of 10</a:t>
            </a:r>
            <a:endParaRPr lang="en-US" sz="4000" dirty="0"/>
          </a:p>
        </p:txBody>
      </p:sp>
      <p:sp>
        <p:nvSpPr>
          <p:cNvPr id="9" name="Text 7"/>
          <p:cNvSpPr/>
          <p:nvPr/>
        </p:nvSpPr>
        <p:spPr>
          <a:xfrm>
            <a:off x="914400" y="2697480"/>
            <a:ext cx="3017520" cy="731520"/>
          </a:xfrm>
          <a:prstGeom prst="rect">
            <a:avLst/>
          </a:prstGeom>
          <a:noFill/>
          <a:ln/>
        </p:spPr>
        <p:txBody>
          <a:bodyPr wrap="square" lIns="25400" tIns="25400" rIns="25400" bIns="25400" rtlCol="0" anchor="t"/>
          <a:lstStyle/>
          <a:p>
            <a:pPr indent="0" marL="0">
              <a:buNone/>
            </a:pPr>
            <a:r>
              <a:rPr lang="en-US" sz="1400" dirty="0">
                <a:solidFill>
                  <a:srgbClr val="1D2125"/>
                </a:solidFill>
                <a:latin typeface="Arial" pitchFamily="34" charset="0"/>
                <a:ea typeface="Arial" pitchFamily="34" charset="-122"/>
                <a:cs typeface="Arial" pitchFamily="34" charset="-120"/>
              </a:rPr>
              <a:t>members seated at the start still on the board</a:t>
            </a:r>
            <a:endParaRPr lang="en-US" sz="1400" dirty="0"/>
          </a:p>
        </p:txBody>
      </p:sp>
      <p:sp>
        <p:nvSpPr>
          <p:cNvPr id="10" name="Shape 8"/>
          <p:cNvSpPr/>
          <p:nvPr/>
        </p:nvSpPr>
        <p:spPr>
          <a:xfrm>
            <a:off x="4343400" y="1737360"/>
            <a:ext cx="3474720" cy="1737360"/>
          </a:xfrm>
          <a:prstGeom prst="roundRect">
            <a:avLst>
              <a:gd name="adj" fmla="val 4211"/>
            </a:avLst>
          </a:prstGeom>
          <a:solidFill>
            <a:srgbClr val="FFFFFF"/>
          </a:solidFill>
          <a:ln w="12700">
            <a:solidFill>
              <a:srgbClr val="DDDDD8"/>
            </a:solidFill>
            <a:prstDash val="solid"/>
          </a:ln>
        </p:spPr>
      </p:sp>
      <p:sp>
        <p:nvSpPr>
          <p:cNvPr id="11" name="Text 9"/>
          <p:cNvSpPr/>
          <p:nvPr/>
        </p:nvSpPr>
        <p:spPr>
          <a:xfrm>
            <a:off x="4617720" y="1874520"/>
            <a:ext cx="301752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11 of 12</a:t>
            </a:r>
            <a:endParaRPr lang="en-US" sz="4000" dirty="0"/>
          </a:p>
        </p:txBody>
      </p:sp>
      <p:sp>
        <p:nvSpPr>
          <p:cNvPr id="12" name="Text 10"/>
          <p:cNvSpPr/>
          <p:nvPr/>
        </p:nvSpPr>
        <p:spPr>
          <a:xfrm>
            <a:off x="4617720" y="2697480"/>
            <a:ext cx="3017520" cy="731520"/>
          </a:xfrm>
          <a:prstGeom prst="rect">
            <a:avLst/>
          </a:prstGeom>
          <a:noFill/>
          <a:ln/>
        </p:spPr>
        <p:txBody>
          <a:bodyPr wrap="square" lIns="25400" tIns="25400" rIns="25400" bIns="25400" rtlCol="0" anchor="t"/>
          <a:lstStyle/>
          <a:p>
            <a:pPr indent="0" marL="0">
              <a:buNone/>
            </a:pPr>
            <a:r>
              <a:rPr lang="en-US" sz="1400" dirty="0">
                <a:solidFill>
                  <a:srgbClr val="1D2125"/>
                </a:solidFill>
                <a:latin typeface="Arial" pitchFamily="34" charset="0"/>
                <a:ea typeface="Arial" pitchFamily="34" charset="-122"/>
                <a:cs typeface="Arial" pitchFamily="34" charset="-120"/>
              </a:rPr>
              <a:t>seats filled at the end of the period</a:t>
            </a:r>
            <a:endParaRPr lang="en-US" sz="1400" dirty="0"/>
          </a:p>
        </p:txBody>
      </p:sp>
      <p:sp>
        <p:nvSpPr>
          <p:cNvPr id="13" name="Shape 11"/>
          <p:cNvSpPr/>
          <p:nvPr/>
        </p:nvSpPr>
        <p:spPr>
          <a:xfrm>
            <a:off x="8046720" y="1737360"/>
            <a:ext cx="3474720" cy="1737360"/>
          </a:xfrm>
          <a:prstGeom prst="roundRect">
            <a:avLst>
              <a:gd name="adj" fmla="val 4211"/>
            </a:avLst>
          </a:prstGeom>
          <a:solidFill>
            <a:srgbClr val="FFFFFF"/>
          </a:solidFill>
          <a:ln w="12700">
            <a:solidFill>
              <a:srgbClr val="DDDDD8"/>
            </a:solidFill>
            <a:prstDash val="solid"/>
          </a:ln>
        </p:spPr>
      </p:sp>
      <p:sp>
        <p:nvSpPr>
          <p:cNvPr id="14" name="Text 12"/>
          <p:cNvSpPr/>
          <p:nvPr/>
        </p:nvSpPr>
        <p:spPr>
          <a:xfrm>
            <a:off x="8321040" y="1874520"/>
            <a:ext cx="3017520" cy="822960"/>
          </a:xfrm>
          <a:prstGeom prst="rect">
            <a:avLst/>
          </a:prstGeom>
          <a:noFill/>
          <a:ln/>
        </p:spPr>
        <p:txBody>
          <a:bodyPr wrap="square" lIns="25400" tIns="25400" rIns="25400" bIns="25400" rtlCol="0" anchor="t"/>
          <a:lstStyle/>
          <a:p>
            <a:pPr indent="0" marL="0">
              <a:buNone/>
            </a:pPr>
            <a:r>
              <a:rPr lang="en-US" sz="4000" b="1" dirty="0">
                <a:solidFill>
                  <a:srgbClr val="2F5D50"/>
                </a:solidFill>
                <a:latin typeface="Arial" pitchFamily="34" charset="0"/>
                <a:ea typeface="Arial" pitchFamily="34" charset="-122"/>
                <a:cs typeface="Arial" pitchFamily="34" charset="-120"/>
              </a:rPr>
              <a:t>2 / 1</a:t>
            </a:r>
            <a:endParaRPr lang="en-US" sz="4000" dirty="0"/>
          </a:p>
        </p:txBody>
      </p:sp>
      <p:sp>
        <p:nvSpPr>
          <p:cNvPr id="15" name="Text 13"/>
          <p:cNvSpPr/>
          <p:nvPr/>
        </p:nvSpPr>
        <p:spPr>
          <a:xfrm>
            <a:off x="8321040" y="2697480"/>
            <a:ext cx="3017520" cy="731520"/>
          </a:xfrm>
          <a:prstGeom prst="rect">
            <a:avLst/>
          </a:prstGeom>
          <a:noFill/>
          <a:ln/>
        </p:spPr>
        <p:txBody>
          <a:bodyPr wrap="square" lIns="25400" tIns="25400" rIns="25400" bIns="25400" rtlCol="0" anchor="t"/>
          <a:lstStyle/>
          <a:p>
            <a:pPr indent="0" marL="0">
              <a:buNone/>
            </a:pPr>
            <a:r>
              <a:rPr lang="en-US" sz="1400" dirty="0">
                <a:solidFill>
                  <a:srgbClr val="1D2125"/>
                </a:solidFill>
                <a:latin typeface="Arial" pitchFamily="34" charset="0"/>
                <a:ea typeface="Arial" pitchFamily="34" charset="-122"/>
                <a:cs typeface="Arial" pitchFamily="34" charset="-120"/>
              </a:rPr>
              <a:t>joined / left during the period</a:t>
            </a:r>
            <a:endParaRPr lang="en-US" sz="1400" dirty="0"/>
          </a:p>
        </p:txBody>
      </p:sp>
      <p:sp>
        <p:nvSpPr>
          <p:cNvPr id="16" name="Text 14"/>
          <p:cNvSpPr/>
          <p:nvPr/>
        </p:nvSpPr>
        <p:spPr>
          <a:xfrm>
            <a:off x="640080" y="3840480"/>
            <a:ext cx="10972800" cy="365760"/>
          </a:xfrm>
          <a:prstGeom prst="rect">
            <a:avLst/>
          </a:prstGeom>
          <a:noFill/>
          <a:ln/>
        </p:spPr>
        <p:txBody>
          <a:bodyPr wrap="square" lIns="25400" tIns="25400" rIns="25400" bIns="25400" rtlCol="0" anchor="t"/>
          <a:lstStyle/>
          <a:p>
            <a:pPr indent="0" marL="0">
              <a:buNone/>
            </a:pPr>
            <a:r>
              <a:rPr lang="en-US" sz="1800" b="1" dirty="0">
                <a:solidFill>
                  <a:srgbClr val="1D2125"/>
                </a:solidFill>
                <a:latin typeface="Arial" pitchFamily="34" charset="0"/>
                <a:ea typeface="Arial" pitchFamily="34" charset="-122"/>
                <a:cs typeface="Arial" pitchFamily="34" charset="-120"/>
              </a:rPr>
              <a:t>Who sits at the table</a:t>
            </a:r>
            <a:endParaRPr lang="en-US" sz="1800" dirty="0"/>
          </a:p>
        </p:txBody>
      </p:sp>
      <p:sp>
        <p:nvSpPr>
          <p:cNvPr id="17" name="Shape 15"/>
          <p:cNvSpPr/>
          <p:nvPr/>
        </p:nvSpPr>
        <p:spPr>
          <a:xfrm>
            <a:off x="640080" y="4343400"/>
            <a:ext cx="6936971" cy="640080"/>
          </a:xfrm>
          <a:prstGeom prst="rect">
            <a:avLst/>
          </a:prstGeom>
          <a:solidFill>
            <a:srgbClr val="2F5D50"/>
          </a:solidFill>
          <a:ln w="12700">
            <a:solidFill>
              <a:srgbClr val="2F5D50"/>
            </a:solidFill>
            <a:prstDash val="solid"/>
          </a:ln>
        </p:spPr>
      </p:sp>
      <p:sp>
        <p:nvSpPr>
          <p:cNvPr id="18" name="Text 16"/>
          <p:cNvSpPr/>
          <p:nvPr/>
        </p:nvSpPr>
        <p:spPr>
          <a:xfrm>
            <a:off x="640080" y="4370832"/>
            <a:ext cx="6936971" cy="594360"/>
          </a:xfrm>
          <a:prstGeom prst="rect">
            <a:avLst/>
          </a:prstGeom>
          <a:noFill/>
          <a:ln/>
        </p:spPr>
        <p:txBody>
          <a:bodyPr wrap="square" lIns="25400" tIns="25400" rIns="25400" bIns="2540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7</a:t>
            </a:r>
            <a:endParaRPr lang="en-US" sz="1600" dirty="0"/>
          </a:p>
        </p:txBody>
      </p:sp>
      <p:sp>
        <p:nvSpPr>
          <p:cNvPr id="19" name="Shape 17"/>
          <p:cNvSpPr/>
          <p:nvPr/>
        </p:nvSpPr>
        <p:spPr>
          <a:xfrm>
            <a:off x="7622771" y="4343400"/>
            <a:ext cx="1949335" cy="640080"/>
          </a:xfrm>
          <a:prstGeom prst="rect">
            <a:avLst/>
          </a:prstGeom>
          <a:solidFill>
            <a:srgbClr val="7FA399"/>
          </a:solidFill>
          <a:ln w="12700">
            <a:solidFill>
              <a:srgbClr val="7FA399"/>
            </a:solidFill>
            <a:prstDash val="solid"/>
          </a:ln>
        </p:spPr>
      </p:sp>
      <p:sp>
        <p:nvSpPr>
          <p:cNvPr id="20" name="Text 18"/>
          <p:cNvSpPr/>
          <p:nvPr/>
        </p:nvSpPr>
        <p:spPr>
          <a:xfrm>
            <a:off x="7622771" y="4370832"/>
            <a:ext cx="1949335" cy="594360"/>
          </a:xfrm>
          <a:prstGeom prst="rect">
            <a:avLst/>
          </a:prstGeom>
          <a:noFill/>
          <a:ln/>
        </p:spPr>
        <p:txBody>
          <a:bodyPr wrap="square" lIns="25400" tIns="25400" rIns="25400" bIns="25400" rtlCol="0" anchor="ctr"/>
          <a:lstStyle/>
          <a:p>
            <a:pPr algn="ctr" indent="0" marL="0">
              <a:buNone/>
            </a:pPr>
            <a:r>
              <a:rPr lang="en-US" sz="1600" b="1" dirty="0">
                <a:solidFill>
                  <a:srgbClr val="1D2125"/>
                </a:solidFill>
                <a:latin typeface="Arial" pitchFamily="34" charset="0"/>
                <a:ea typeface="Arial" pitchFamily="34" charset="-122"/>
                <a:cs typeface="Arial" pitchFamily="34" charset="-120"/>
              </a:rPr>
              <a:t>2</a:t>
            </a:r>
            <a:endParaRPr lang="en-US" sz="1600" dirty="0"/>
          </a:p>
        </p:txBody>
      </p:sp>
      <p:sp>
        <p:nvSpPr>
          <p:cNvPr id="21" name="Shape 19"/>
          <p:cNvSpPr/>
          <p:nvPr/>
        </p:nvSpPr>
        <p:spPr>
          <a:xfrm>
            <a:off x="9617825" y="4343400"/>
            <a:ext cx="1949335" cy="640080"/>
          </a:xfrm>
          <a:prstGeom prst="rect">
            <a:avLst/>
          </a:prstGeom>
          <a:solidFill>
            <a:srgbClr val="D9C38A"/>
          </a:solidFill>
          <a:ln w="12700">
            <a:solidFill>
              <a:srgbClr val="D9C38A"/>
            </a:solidFill>
            <a:prstDash val="solid"/>
          </a:ln>
        </p:spPr>
      </p:sp>
      <p:sp>
        <p:nvSpPr>
          <p:cNvPr id="22" name="Text 20"/>
          <p:cNvSpPr/>
          <p:nvPr/>
        </p:nvSpPr>
        <p:spPr>
          <a:xfrm>
            <a:off x="9617825" y="4370832"/>
            <a:ext cx="1949335" cy="594360"/>
          </a:xfrm>
          <a:prstGeom prst="rect">
            <a:avLst/>
          </a:prstGeom>
          <a:noFill/>
          <a:ln/>
        </p:spPr>
        <p:txBody>
          <a:bodyPr wrap="square" lIns="25400" tIns="25400" rIns="25400" bIns="25400" rtlCol="0" anchor="ctr"/>
          <a:lstStyle/>
          <a:p>
            <a:pPr algn="ctr" indent="0" marL="0">
              <a:buNone/>
            </a:pPr>
            <a:r>
              <a:rPr lang="en-US" sz="1600" b="1" dirty="0">
                <a:solidFill>
                  <a:srgbClr val="1D2125"/>
                </a:solidFill>
                <a:latin typeface="Arial" pitchFamily="34" charset="0"/>
                <a:ea typeface="Arial" pitchFamily="34" charset="-122"/>
                <a:cs typeface="Arial" pitchFamily="34" charset="-120"/>
              </a:rPr>
              <a:t>2</a:t>
            </a:r>
            <a:endParaRPr lang="en-US" sz="1600" dirty="0"/>
          </a:p>
        </p:txBody>
      </p:sp>
      <p:sp>
        <p:nvSpPr>
          <p:cNvPr id="23" name="Shape 21"/>
          <p:cNvSpPr/>
          <p:nvPr/>
        </p:nvSpPr>
        <p:spPr>
          <a:xfrm>
            <a:off x="640080" y="5230368"/>
            <a:ext cx="201168" cy="201168"/>
          </a:xfrm>
          <a:prstGeom prst="rect">
            <a:avLst/>
          </a:prstGeom>
          <a:solidFill>
            <a:srgbClr val="2F5D50"/>
          </a:solidFill>
          <a:ln w="12700">
            <a:solidFill>
              <a:srgbClr val="2F5D50"/>
            </a:solidFill>
            <a:prstDash val="solid"/>
          </a:ln>
        </p:spPr>
      </p:sp>
      <p:sp>
        <p:nvSpPr>
          <p:cNvPr id="24" name="Text 22"/>
          <p:cNvSpPr/>
          <p:nvPr/>
        </p:nvSpPr>
        <p:spPr>
          <a:xfrm>
            <a:off x="932688" y="5138928"/>
            <a:ext cx="2377440" cy="384048"/>
          </a:xfrm>
          <a:prstGeom prst="rect">
            <a:avLst/>
          </a:prstGeom>
          <a:noFill/>
          <a:ln/>
        </p:spPr>
        <p:txBody>
          <a:bodyPr wrap="square" lIns="25400" tIns="25400" rIns="25400" bIns="25400" rtlCol="0" anchor="ctr"/>
          <a:lstStyle/>
          <a:p>
            <a:pPr indent="0" marL="0">
              <a:buNone/>
            </a:pPr>
            <a:r>
              <a:rPr lang="en-US" sz="1300" dirty="0">
                <a:solidFill>
                  <a:srgbClr val="1D2125"/>
                </a:solidFill>
                <a:latin typeface="Arial" pitchFamily="34" charset="0"/>
                <a:ea typeface="Arial" pitchFamily="34" charset="-122"/>
                <a:cs typeface="Arial" pitchFamily="34" charset="-120"/>
              </a:rPr>
              <a:t>Customers (7)</a:t>
            </a:r>
            <a:endParaRPr lang="en-US" sz="1300" dirty="0"/>
          </a:p>
        </p:txBody>
      </p:sp>
      <p:sp>
        <p:nvSpPr>
          <p:cNvPr id="25" name="Shape 23"/>
          <p:cNvSpPr/>
          <p:nvPr/>
        </p:nvSpPr>
        <p:spPr>
          <a:xfrm>
            <a:off x="3383280" y="5230368"/>
            <a:ext cx="201168" cy="201168"/>
          </a:xfrm>
          <a:prstGeom prst="rect">
            <a:avLst/>
          </a:prstGeom>
          <a:solidFill>
            <a:srgbClr val="7FA399"/>
          </a:solidFill>
          <a:ln w="12700">
            <a:solidFill>
              <a:srgbClr val="7FA399"/>
            </a:solidFill>
            <a:prstDash val="solid"/>
          </a:ln>
        </p:spPr>
      </p:sp>
      <p:sp>
        <p:nvSpPr>
          <p:cNvPr id="26" name="Text 24"/>
          <p:cNvSpPr/>
          <p:nvPr/>
        </p:nvSpPr>
        <p:spPr>
          <a:xfrm>
            <a:off x="3675888" y="5138928"/>
            <a:ext cx="2377440" cy="384048"/>
          </a:xfrm>
          <a:prstGeom prst="rect">
            <a:avLst/>
          </a:prstGeom>
          <a:noFill/>
          <a:ln/>
        </p:spPr>
        <p:txBody>
          <a:bodyPr wrap="square" lIns="25400" tIns="25400" rIns="25400" bIns="25400" rtlCol="0" anchor="ctr"/>
          <a:lstStyle/>
          <a:p>
            <a:pPr indent="0" marL="0">
              <a:buNone/>
            </a:pPr>
            <a:r>
              <a:rPr lang="en-US" sz="1300" dirty="0">
                <a:solidFill>
                  <a:srgbClr val="1D2125"/>
                </a:solidFill>
                <a:latin typeface="Arial" pitchFamily="34" charset="0"/>
                <a:ea typeface="Arial" pitchFamily="34" charset="-122"/>
                <a:cs typeface="Arial" pitchFamily="34" charset="-120"/>
              </a:rPr>
              <a:t>Prospects (2)</a:t>
            </a:r>
            <a:endParaRPr lang="en-US" sz="1300" dirty="0"/>
          </a:p>
        </p:txBody>
      </p:sp>
      <p:sp>
        <p:nvSpPr>
          <p:cNvPr id="27" name="Shape 25"/>
          <p:cNvSpPr/>
          <p:nvPr/>
        </p:nvSpPr>
        <p:spPr>
          <a:xfrm>
            <a:off x="6126480" y="5230368"/>
            <a:ext cx="201168" cy="201168"/>
          </a:xfrm>
          <a:prstGeom prst="rect">
            <a:avLst/>
          </a:prstGeom>
          <a:solidFill>
            <a:srgbClr val="D9C38A"/>
          </a:solidFill>
          <a:ln w="12700">
            <a:solidFill>
              <a:srgbClr val="D9C38A"/>
            </a:solidFill>
            <a:prstDash val="solid"/>
          </a:ln>
        </p:spPr>
      </p:sp>
      <p:sp>
        <p:nvSpPr>
          <p:cNvPr id="28" name="Text 26"/>
          <p:cNvSpPr/>
          <p:nvPr/>
        </p:nvSpPr>
        <p:spPr>
          <a:xfrm>
            <a:off x="6419088" y="5138928"/>
            <a:ext cx="2377440" cy="384048"/>
          </a:xfrm>
          <a:prstGeom prst="rect">
            <a:avLst/>
          </a:prstGeom>
          <a:noFill/>
          <a:ln/>
        </p:spPr>
        <p:txBody>
          <a:bodyPr wrap="square" lIns="25400" tIns="25400" rIns="25400" bIns="25400" rtlCol="0" anchor="ctr"/>
          <a:lstStyle/>
          <a:p>
            <a:pPr indent="0" marL="0">
              <a:buNone/>
            </a:pPr>
            <a:r>
              <a:rPr lang="en-US" sz="1300" dirty="0">
                <a:solidFill>
                  <a:srgbClr val="1D2125"/>
                </a:solidFill>
                <a:latin typeface="Arial" pitchFamily="34" charset="0"/>
                <a:ea typeface="Arial" pitchFamily="34" charset="-122"/>
                <a:cs typeface="Arial" pitchFamily="34" charset="-120"/>
              </a:rPr>
              <a:t>Independent advisors (2)</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6F4"/>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F5D50"/>
          </a:solidFill>
          <a:ln w="12700">
            <a:solidFill>
              <a:srgbClr val="2F5D50"/>
            </a:solidFill>
            <a:prstDash val="solid"/>
          </a:ln>
        </p:spPr>
      </p:sp>
      <p:sp>
        <p:nvSpPr>
          <p:cNvPr id="3" name="Text 1"/>
          <p:cNvSpPr/>
          <p:nvPr/>
        </p:nvSpPr>
        <p:spPr>
          <a:xfrm>
            <a:off x="640080" y="411480"/>
            <a:ext cx="10058400" cy="365760"/>
          </a:xfrm>
          <a:prstGeom prst="rect">
            <a:avLst/>
          </a:prstGeom>
          <a:noFill/>
          <a:ln/>
        </p:spPr>
        <p:txBody>
          <a:bodyPr wrap="square" lIns="25400" tIns="25400" rIns="25400" bIns="25400" rtlCol="0" anchor="t"/>
          <a:lstStyle/>
          <a:p>
            <a:pPr indent="0" marL="0">
              <a:buNone/>
            </a:pPr>
            <a:r>
              <a:rPr lang="en-US" sz="1200" b="1" dirty="0">
                <a:solidFill>
                  <a:srgbClr val="2F5D50"/>
                </a:solidFill>
                <a:latin typeface="Arial" pitchFamily="34" charset="0"/>
                <a:ea typeface="Arial" pitchFamily="34" charset="-122"/>
                <a:cs typeface="Arial" pitchFamily="34" charset="-120"/>
              </a:rPr>
              <a:t>SUMMARY</a:t>
            </a:r>
            <a:endParaRPr lang="en-US" sz="1200" dirty="0"/>
          </a:p>
        </p:txBody>
      </p:sp>
      <p:sp>
        <p:nvSpPr>
          <p:cNvPr id="4" name="Text 2"/>
          <p:cNvSpPr/>
          <p:nvPr/>
        </p:nvSpPr>
        <p:spPr>
          <a:xfrm>
            <a:off x="640080" y="731520"/>
            <a:ext cx="10881360" cy="822960"/>
          </a:xfrm>
          <a:prstGeom prst="rect">
            <a:avLst/>
          </a:prstGeom>
          <a:noFill/>
          <a:ln/>
        </p:spPr>
        <p:txBody>
          <a:bodyPr wrap="square" lIns="25400" tIns="25400" rIns="25400" bIns="25400" rtlCol="0" anchor="t"/>
          <a:lstStyle/>
          <a:p>
            <a:pPr indent="0" marL="0">
              <a:buNone/>
            </a:pPr>
            <a:r>
              <a:rPr lang="en-US" sz="3000" b="1" dirty="0">
                <a:solidFill>
                  <a:srgbClr val="1D2125"/>
                </a:solidFill>
                <a:latin typeface="Arial" pitchFamily="34" charset="0"/>
                <a:ea typeface="Arial" pitchFamily="34" charset="-122"/>
                <a:cs typeface="Arial" pitchFamily="34" charset="-120"/>
              </a:rPr>
              <a:t>What it means</a:t>
            </a:r>
            <a:endParaRPr lang="en-US" sz="3000" dirty="0"/>
          </a:p>
        </p:txBody>
      </p:sp>
      <p:sp>
        <p:nvSpPr>
          <p:cNvPr id="5" name="Text 3"/>
          <p:cNvSpPr/>
          <p:nvPr/>
        </p:nvSpPr>
        <p:spPr>
          <a:xfrm>
            <a:off x="640080" y="6355080"/>
            <a:ext cx="7315200" cy="320040"/>
          </a:xfrm>
          <a:prstGeom prst="rect">
            <a:avLst/>
          </a:prstGeom>
          <a:noFill/>
          <a:ln/>
        </p:spPr>
        <p:txBody>
          <a:bodyPr wrap="square" lIns="25400" tIns="25400" rIns="25400" bIns="25400" rtlCol="0" anchor="t"/>
          <a:lstStyle/>
          <a:p>
            <a:pPr indent="0" marL="0">
              <a:buNone/>
            </a:pPr>
            <a:r>
              <a:rPr lang="en-US" sz="1000" dirty="0">
                <a:solidFill>
                  <a:srgbClr val="6B7177"/>
                </a:solidFill>
                <a:latin typeface="Arial" pitchFamily="34" charset="0"/>
                <a:ea typeface="Arial" pitchFamily="34" charset="-122"/>
                <a:cs typeface="Arial" pitchFamily="34" charset="-120"/>
              </a:rPr>
              <a:t>Example Identity Customer Council (sample) · 2026 board impact (sample)</a:t>
            </a:r>
            <a:endParaRPr lang="en-US" sz="1000" dirty="0"/>
          </a:p>
        </p:txBody>
      </p:sp>
      <p:sp>
        <p:nvSpPr>
          <p:cNvPr id="6" name="Text 4"/>
          <p:cNvSpPr/>
          <p:nvPr/>
        </p:nvSpPr>
        <p:spPr>
          <a:xfrm>
            <a:off x="7436815" y="6355080"/>
            <a:ext cx="4114800" cy="320040"/>
          </a:xfrm>
          <a:prstGeom prst="rect">
            <a:avLst/>
          </a:prstGeom>
          <a:noFill/>
          <a:ln/>
        </p:spPr>
        <p:txBody>
          <a:bodyPr wrap="square" lIns="25400" tIns="25400" rIns="25400" bIns="25400" rtlCol="0" anchor="t"/>
          <a:lstStyle/>
          <a:p>
            <a:pPr algn="r" indent="0" marL="0">
              <a:buNone/>
            </a:pPr>
            <a:r>
              <a:rPr lang="en-US" sz="1000" b="1" dirty="0">
                <a:solidFill>
                  <a:srgbClr val="6B7177"/>
                </a:solidFill>
                <a:latin typeface="Arial" pitchFamily="34" charset="0"/>
                <a:ea typeface="Arial" pitchFamily="34" charset="-122"/>
                <a:cs typeface="Arial" pitchFamily="34" charset="-120"/>
              </a:rPr>
              <a:t>Prepared by Candid Table</a:t>
            </a:r>
            <a:endParaRPr lang="en-US" sz="1000" dirty="0"/>
          </a:p>
        </p:txBody>
      </p:sp>
      <p:sp>
        <p:nvSpPr>
          <p:cNvPr id="7" name="Text 5"/>
          <p:cNvSpPr/>
          <p:nvPr/>
        </p:nvSpPr>
        <p:spPr>
          <a:xfrm>
            <a:off x="640080" y="1691640"/>
            <a:ext cx="10881360" cy="4480560"/>
          </a:xfrm>
          <a:prstGeom prst="rect">
            <a:avLst/>
          </a:prstGeom>
          <a:noFill/>
          <a:ln/>
        </p:spPr>
        <p:txBody>
          <a:bodyPr wrap="square" lIns="25400" tIns="25400" rIns="25400" bIns="25400" rtlCol="0" anchor="t">
            <a:normAutofit/>
          </a:bodyPr>
          <a:lstStyle/>
          <a:p>
            <a:pPr indent="0" marL="0">
              <a:spcAft>
                <a:spcPts val="1000"/>
              </a:spcAft>
              <a:buNone/>
            </a:pPr>
            <a:r>
              <a:rPr lang="en-US" sz="1800" dirty="0">
                <a:solidFill>
                  <a:srgbClr val="1D2125"/>
                </a:solidFill>
                <a:latin typeface="Arial" pitchFamily="34" charset="0"/>
                <a:ea typeface="Arial" pitchFamily="34" charset="-122"/>
                <a:cs typeface="Arial" pitchFamily="34" charset="-120"/>
              </a:rPr>
              <a:t>This is a sample, with fictional data, of the annual board-impact summary Candid Table delivers.</a:t>
            </a:r>
            <a:endParaRPr lang="en-US" sz="1800" dirty="0"/>
          </a:p>
          <a:p>
            <a:pPr indent="0" marL="0">
              <a:spcAft>
                <a:spcPts val="1000"/>
              </a:spcAft>
              <a:buNone/>
            </a:pPr>
            <a:endParaRPr lang="en-US" sz="1800" dirty="0"/>
          </a:p>
          <a:p>
            <a:pPr indent="0" marL="0">
              <a:spcAft>
                <a:spcPts val="1000"/>
              </a:spcAft>
              <a:buNone/>
            </a:pPr>
            <a:r>
              <a:rPr lang="en-US" sz="1800" dirty="0">
                <a:solidFill>
                  <a:srgbClr val="1D2125"/>
                </a:solidFill>
                <a:latin typeface="Arial" pitchFamily="34" charset="0"/>
                <a:ea typeface="Arial" pitchFamily="34" charset="-122"/>
                <a:cs typeface="Arial" pitchFamily="34" charset="-120"/>
              </a:rPr>
              <a:t>In 2026, eleven security and identity leaders met five times, including a two-day flagship in Chicago. They pushed hardest on workforce passkeys, audit-ready access reviews and identities for AI agents. Example Identity shipped seven of the themes the board ranked highest, has four more planned, and told the board plainly why two are not on the roadmap.</a:t>
            </a:r>
            <a:endParaRPr lang="en-US" sz="1800" dirty="0"/>
          </a:p>
          <a:p>
            <a:pPr indent="0" marL="0">
              <a:spcAft>
                <a:spcPts val="1000"/>
              </a:spcAft>
              <a:buNone/>
            </a:pPr>
            <a:endParaRPr lang="en-US" sz="1800" dirty="0"/>
          </a:p>
          <a:p>
            <a:pPr indent="0" marL="0">
              <a:spcAft>
                <a:spcPts val="1000"/>
              </a:spcAft>
              <a:buNone/>
            </a:pPr>
            <a:r>
              <a:rPr lang="en-US" sz="1800" dirty="0">
                <a:solidFill>
                  <a:srgbClr val="1D2125"/>
                </a:solidFill>
                <a:latin typeface="Arial" pitchFamily="34" charset="0"/>
                <a:ea typeface="Arial" pitchFamily="34" charset="-122"/>
                <a:cs typeface="Arial" pitchFamily="34" charset="-120"/>
              </a:rPr>
              <a:t>Nine of the ten members seated in January are still on the board, and two new members joined.</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F5D50"/>
        </a:solidFill>
      </p:bgPr>
    </p:bg>
    <p:spTree>
      <p:nvGrpSpPr>
        <p:cNvPr id="1" name=""/>
        <p:cNvGrpSpPr/>
        <p:nvPr/>
      </p:nvGrpSpPr>
      <p:grpSpPr>
        <a:xfrm>
          <a:off x="0" y="0"/>
          <a:ext cx="0" cy="0"/>
          <a:chOff x="0" y="0"/>
          <a:chExt cx="0" cy="0"/>
        </a:xfrm>
      </p:grpSpPr>
      <p:sp>
        <p:nvSpPr>
          <p:cNvPr id="2" name="Text 0"/>
          <p:cNvSpPr/>
          <p:nvPr/>
        </p:nvSpPr>
        <p:spPr>
          <a:xfrm>
            <a:off x="731520" y="2377440"/>
            <a:ext cx="10698480" cy="914400"/>
          </a:xfrm>
          <a:prstGeom prst="rect">
            <a:avLst/>
          </a:prstGeom>
          <a:noFill/>
          <a:ln/>
        </p:spPr>
        <p:txBody>
          <a:bodyPr wrap="square" lIns="25400" tIns="25400" rIns="25400" bIns="25400" rtlCol="0" anchor="t"/>
          <a:lstStyle/>
          <a:p>
            <a:pPr indent="0" marL="0">
              <a:buNone/>
            </a:pPr>
            <a:r>
              <a:rPr lang="en-US" sz="4400" b="1" dirty="0">
                <a:solidFill>
                  <a:srgbClr val="FFFFFF"/>
                </a:solidFill>
                <a:latin typeface="Arial" pitchFamily="34" charset="0"/>
                <a:ea typeface="Arial" pitchFamily="34" charset="-122"/>
                <a:cs typeface="Arial" pitchFamily="34" charset="-120"/>
              </a:rPr>
              <a:t>Candid Table</a:t>
            </a:r>
            <a:endParaRPr lang="en-US" sz="4400" dirty="0"/>
          </a:p>
        </p:txBody>
      </p:sp>
      <p:sp>
        <p:nvSpPr>
          <p:cNvPr id="3" name="Text 1"/>
          <p:cNvSpPr/>
          <p:nvPr/>
        </p:nvSpPr>
        <p:spPr>
          <a:xfrm>
            <a:off x="731520" y="3291840"/>
            <a:ext cx="10698480" cy="731520"/>
          </a:xfrm>
          <a:prstGeom prst="rect">
            <a:avLst/>
          </a:prstGeom>
          <a:noFill/>
          <a:ln/>
        </p:spPr>
        <p:txBody>
          <a:bodyPr wrap="square" lIns="25400" tIns="25400" rIns="25400" bIns="25400" rtlCol="0" anchor="t"/>
          <a:lstStyle/>
          <a:p>
            <a:pPr indent="0" marL="0">
              <a:buNone/>
            </a:pPr>
            <a:r>
              <a:rPr lang="en-US" sz="1800" dirty="0">
                <a:solidFill>
                  <a:srgbClr val="FFFFFF"/>
                </a:solidFill>
                <a:latin typeface="Arial" pitchFamily="34" charset="0"/>
                <a:ea typeface="Arial" pitchFamily="34" charset="-122"/>
                <a:cs typeface="Arial" pitchFamily="34" charset="-120"/>
              </a:rPr>
              <a:t>Customer advisory boards and peer communities for security, identity, risk management and AI.</a:t>
            </a:r>
            <a:endParaRPr lang="en-US" sz="1800" dirty="0"/>
          </a:p>
        </p:txBody>
      </p:sp>
      <p:sp>
        <p:nvSpPr>
          <p:cNvPr id="4" name="Text 2"/>
          <p:cNvSpPr/>
          <p:nvPr/>
        </p:nvSpPr>
        <p:spPr>
          <a:xfrm>
            <a:off x="731520" y="4114800"/>
            <a:ext cx="10698480" cy="548640"/>
          </a:xfrm>
          <a:prstGeom prst="rect">
            <a:avLst/>
          </a:prstGeom>
          <a:noFill/>
          <a:ln/>
        </p:spPr>
        <p:txBody>
          <a:bodyPr wrap="square" lIns="25400" tIns="25400" rIns="25400" bIns="25400" rtlCol="0" anchor="t"/>
          <a:lstStyle/>
          <a:p>
            <a:pPr indent="0" marL="0">
              <a:buNone/>
            </a:pPr>
            <a:r>
              <a:rPr lang="en-US" sz="1400" dirty="0">
                <a:solidFill>
                  <a:srgbClr val="FFFFFF"/>
                </a:solidFill>
                <a:latin typeface="Arial" pitchFamily="34" charset="0"/>
                <a:ea typeface="Arial" pitchFamily="34" charset="-122"/>
                <a:cs typeface="Arial" pitchFamily="34" charset="-120"/>
              </a:rPr>
              <a:t>A W Consulting Services offering · candidtable.com</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Candid Table, a W Consulting Services offering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board impact (sample)</dc:title>
  <dc:subject>PptxGenJS Presentation</dc:subject>
  <dc:creator>Candid Table</dc:creator>
  <cp:lastModifiedBy>Candid Table</cp:lastModifiedBy>
  <cp:revision>1</cp:revision>
  <dcterms:created xsi:type="dcterms:W3CDTF">2026-10-10T02:40:57Z</dcterms:created>
  <dcterms:modified xsi:type="dcterms:W3CDTF">2026-10-10T02:40:57Z</dcterms:modified>
</cp:coreProperties>
</file>